
<file path=[Content_Types].xml><?xml version="1.0" encoding="utf-8"?>
<Types xmlns="http://schemas.openxmlformats.org/package/2006/content-types">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2" r:id="rId1"/>
  </p:sldMasterIdLst>
  <p:notesMasterIdLst>
    <p:notesMasterId r:id="rId24"/>
  </p:notesMasterIdLst>
  <p:sldIdLst>
    <p:sldId id="258" r:id="rId2"/>
    <p:sldId id="270" r:id="rId3"/>
    <p:sldId id="271" r:id="rId4"/>
    <p:sldId id="272" r:id="rId5"/>
    <p:sldId id="273" r:id="rId6"/>
    <p:sldId id="274" r:id="rId7"/>
    <p:sldId id="275" r:id="rId8"/>
    <p:sldId id="277" r:id="rId9"/>
    <p:sldId id="276" r:id="rId10"/>
    <p:sldId id="278" r:id="rId11"/>
    <p:sldId id="279" r:id="rId12"/>
    <p:sldId id="281" r:id="rId13"/>
    <p:sldId id="282" r:id="rId14"/>
    <p:sldId id="283" r:id="rId15"/>
    <p:sldId id="284" r:id="rId16"/>
    <p:sldId id="285" r:id="rId17"/>
    <p:sldId id="286" r:id="rId18"/>
    <p:sldId id="287" r:id="rId19"/>
    <p:sldId id="288" r:id="rId20"/>
    <p:sldId id="289" r:id="rId21"/>
    <p:sldId id="290" r:id="rId22"/>
    <p:sldId id="268" r:id="rId23"/>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7F3F4"/>
          </a:solidFill>
        </a:fill>
      </a:tcStyle>
    </a:wholeTbl>
    <a:band2H>
      <a:tcTxStyle/>
      <a:tcStyle>
        <a:tcBdr/>
        <a:fill>
          <a:solidFill>
            <a:srgbClr val="F3F9FA"/>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36" y="-84"/>
      </p:cViewPr>
      <p:guideLst>
        <p:guide orient="horz" pos="2160"/>
        <p:guide pos="3840"/>
      </p:guideLst>
    </p:cSldViewPr>
  </p:slideViewPr>
  <p:notesTextViewPr>
    <p:cViewPr>
      <p:scale>
        <a:sx n="1" d="1"/>
        <a:sy n="1" d="1"/>
      </p:scale>
      <p:origin x="0" y="0"/>
    </p:cViewPr>
  </p:notesTextViewPr>
  <p:notesViewPr>
    <p:cSldViewPr snapToGrid="0">
      <p:cViewPr varScale="1">
        <p:scale>
          <a:sx n="88" d="100"/>
          <a:sy n="88" d="100"/>
        </p:scale>
        <p:origin x="296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t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1" name="Shape 21"/>
          <p:cNvSpPr>
            <a:spLocks noGrp="1" noRot="1" noChangeAspect="1"/>
          </p:cNvSpPr>
          <p:nvPr>
            <p:ph type="sldImg"/>
          </p:nvPr>
        </p:nvSpPr>
        <p:spPr>
          <a:xfrm>
            <a:off x="381000" y="685800"/>
            <a:ext cx="6096000" cy="3429000"/>
          </a:xfrm>
          <a:prstGeom prst="rect">
            <a:avLst/>
          </a:prstGeom>
        </p:spPr>
        <p:txBody>
          <a:bodyPr/>
          <a:lstStyle/>
          <a:p>
            <a:endParaRPr/>
          </a:p>
        </p:txBody>
      </p:sp>
      <p:sp>
        <p:nvSpPr>
          <p:cNvPr id="22" name="Shape 22"/>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893735576"/>
      </p:ext>
    </p:extLst>
  </p:cSld>
  <p:clrMap bg1="lt1" tx1="dk1" bg2="lt2" tx2="dk2" accent1="accent1" accent2="accent2" accent3="accent3" accent4="accent4" accent5="accent5" accent6="accent6" hlink="hlink" folHlink="folHlink"/>
  <p:notesStyle>
    <a:lvl1pPr latinLnBrk="0">
      <a:spcBef>
        <a:spcPts val="400"/>
      </a:spcBef>
      <a:defRPr sz="1200">
        <a:latin typeface="+mn-lt"/>
        <a:ea typeface="+mn-ea"/>
        <a:cs typeface="+mn-cs"/>
        <a:sym typeface="Arial"/>
      </a:defRPr>
    </a:lvl1pPr>
    <a:lvl2pPr indent="228600" latinLnBrk="0">
      <a:spcBef>
        <a:spcPts val="400"/>
      </a:spcBef>
      <a:defRPr sz="1200">
        <a:latin typeface="+mn-lt"/>
        <a:ea typeface="+mn-ea"/>
        <a:cs typeface="+mn-cs"/>
        <a:sym typeface="Arial"/>
      </a:defRPr>
    </a:lvl2pPr>
    <a:lvl3pPr indent="457200" latinLnBrk="0">
      <a:spcBef>
        <a:spcPts val="400"/>
      </a:spcBef>
      <a:defRPr sz="1200">
        <a:latin typeface="+mn-lt"/>
        <a:ea typeface="+mn-ea"/>
        <a:cs typeface="+mn-cs"/>
        <a:sym typeface="Arial"/>
      </a:defRPr>
    </a:lvl3pPr>
    <a:lvl4pPr indent="685800" latinLnBrk="0">
      <a:spcBef>
        <a:spcPts val="400"/>
      </a:spcBef>
      <a:defRPr sz="1200">
        <a:latin typeface="+mn-lt"/>
        <a:ea typeface="+mn-ea"/>
        <a:cs typeface="+mn-cs"/>
        <a:sym typeface="Arial"/>
      </a:defRPr>
    </a:lvl4pPr>
    <a:lvl5pPr indent="914400" latinLnBrk="0">
      <a:spcBef>
        <a:spcPts val="400"/>
      </a:spcBef>
      <a:defRPr sz="1200">
        <a:latin typeface="+mn-lt"/>
        <a:ea typeface="+mn-ea"/>
        <a:cs typeface="+mn-cs"/>
        <a:sym typeface="Arial"/>
      </a:defRPr>
    </a:lvl5pPr>
    <a:lvl6pPr indent="1143000" latinLnBrk="0">
      <a:spcBef>
        <a:spcPts val="400"/>
      </a:spcBef>
      <a:defRPr sz="1200">
        <a:latin typeface="+mn-lt"/>
        <a:ea typeface="+mn-ea"/>
        <a:cs typeface="+mn-cs"/>
        <a:sym typeface="Arial"/>
      </a:defRPr>
    </a:lvl6pPr>
    <a:lvl7pPr indent="1371600" latinLnBrk="0">
      <a:spcBef>
        <a:spcPts val="400"/>
      </a:spcBef>
      <a:defRPr sz="1200">
        <a:latin typeface="+mn-lt"/>
        <a:ea typeface="+mn-ea"/>
        <a:cs typeface="+mn-cs"/>
        <a:sym typeface="Arial"/>
      </a:defRPr>
    </a:lvl7pPr>
    <a:lvl8pPr indent="1600200" latinLnBrk="0">
      <a:spcBef>
        <a:spcPts val="400"/>
      </a:spcBef>
      <a:defRPr sz="1200">
        <a:latin typeface="+mn-lt"/>
        <a:ea typeface="+mn-ea"/>
        <a:cs typeface="+mn-cs"/>
        <a:sym typeface="Arial"/>
      </a:defRPr>
    </a:lvl8pPr>
    <a:lvl9pPr indent="1828800" latinLnBrk="0">
      <a:spcBef>
        <a:spcPts val="400"/>
      </a:spcBef>
      <a:defRPr sz="1200">
        <a:latin typeface="+mn-lt"/>
        <a:ea typeface="+mn-ea"/>
        <a:cs typeface="+mn-cs"/>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reserve="1">
  <p:cSld name="Default">
    <p:spTree>
      <p:nvGrpSpPr>
        <p:cNvPr id="1" name=""/>
        <p:cNvGrpSpPr/>
        <p:nvPr/>
      </p:nvGrpSpPr>
      <p:grpSpPr>
        <a:xfrm>
          <a:off x="0" y="0"/>
          <a:ext cx="0" cy="0"/>
          <a:chOff x="0" y="0"/>
          <a:chExt cx="0" cy="0"/>
        </a:xfrm>
      </p:grpSpPr>
      <p:sp>
        <p:nvSpPr>
          <p:cNvPr id="13" name="矩形"/>
          <p:cNvSpPr txBox="1">
            <a:spLocks noGrp="1"/>
          </p:cNvSpPr>
          <p:nvPr>
            <p:ph type="body" idx="13"/>
          </p:nvPr>
        </p:nvSpPr>
        <p:spPr>
          <a:xfrm>
            <a:off x="635001" y="1587500"/>
            <a:ext cx="10980057" cy="4648200"/>
          </a:xfrm>
          <a:prstGeom prst="rect">
            <a:avLst/>
          </a:prstGeom>
        </p:spPr>
        <p:txBody>
          <a:bodyPr lIns="0" tIns="0" rIns="0" bIns="0">
            <a:normAutofit/>
          </a:bodyPr>
          <a:lstStyle>
            <a:lvl1pPr marL="0" indent="0">
              <a:buSzTx/>
              <a:buNone/>
              <a:defRPr/>
            </a:lvl1pPr>
          </a:lstStyle>
          <a:p>
            <a:pPr marL="0" indent="0">
              <a:buSzTx/>
              <a:buNone/>
            </a:pPr>
            <a:endParaRPr/>
          </a:p>
        </p:txBody>
      </p:sp>
      <p:sp>
        <p:nvSpPr>
          <p:cNvPr id="14" name="矩形"/>
          <p:cNvSpPr txBox="1">
            <a:spLocks noGrp="1"/>
          </p:cNvSpPr>
          <p:nvPr>
            <p:ph type="body" sz="quarter" idx="14"/>
          </p:nvPr>
        </p:nvSpPr>
        <p:spPr>
          <a:xfrm>
            <a:off x="635000" y="533358"/>
            <a:ext cx="6977923" cy="601527"/>
          </a:xfrm>
          <a:prstGeom prst="rect">
            <a:avLst/>
          </a:prstGeom>
        </p:spPr>
        <p:txBody>
          <a:bodyPr>
            <a:normAutofit/>
          </a:bodyPr>
          <a:lstStyle>
            <a:lvl1pPr marL="342900" indent="-342900">
              <a:buSzTx/>
              <a:buNone/>
              <a:defRPr sz="3600" b="1"/>
            </a:lvl1pPr>
          </a:lstStyle>
          <a:p>
            <a:pPr marL="342900" indent="-342900">
              <a:buSzTx/>
              <a:buNone/>
              <a:defRPr sz="3600" b="1"/>
            </a:pPr>
            <a:endParaRPr/>
          </a:p>
        </p:txBody>
      </p:sp>
    </p:spTree>
    <p:extLst>
      <p:ext uri="{BB962C8B-B14F-4D97-AF65-F5344CB8AC3E}">
        <p14:creationId xmlns:p14="http://schemas.microsoft.com/office/powerpoint/2010/main" val="1986279648"/>
      </p:ext>
    </p:extLst>
  </p:cSld>
  <p:clrMapOvr>
    <a:masterClrMapping/>
  </p:clrMapOvr>
  <p:transition spd="med"/>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5" name="正文级别 1…"/>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 val="1"/>
            </a:ext>
          </a:extLst>
        </p:spPr>
        <p:txBody>
          <a:bodyPr lIns="45719" rIns="45719"/>
          <a:lstStyle/>
          <a:p>
            <a:r>
              <a:rPr smtClean="0"/>
              <a:t>正文级别 </a:t>
            </a:r>
            <a:r>
              <a:t>1</a:t>
            </a:r>
          </a:p>
          <a:p>
            <a:pPr lvl="1"/>
            <a:r>
              <a:rPr smtClean="0"/>
              <a:t>正文级别 </a:t>
            </a:r>
            <a:r>
              <a:t>2</a:t>
            </a:r>
          </a:p>
          <a:p>
            <a:pPr lvl="2"/>
            <a:r>
              <a:t>正文级别 3</a:t>
            </a:r>
          </a:p>
          <a:p>
            <a:pPr lvl="3"/>
            <a:r>
              <a:rPr smtClean="0"/>
              <a:t>正文级别 </a:t>
            </a:r>
            <a:r>
              <a:t>4</a:t>
            </a:r>
          </a:p>
          <a:p>
            <a:pPr lvl="4"/>
            <a:r>
              <a:t>正文级别 5</a:t>
            </a:r>
          </a:p>
        </p:txBody>
      </p:sp>
      <p:pic>
        <p:nvPicPr>
          <p:cNvPr id="2" name="图像" descr="图像"/>
          <p:cNvPicPr>
            <a:picLocks noChangeAspect="1"/>
          </p:cNvPicPr>
          <p:nvPr/>
        </p:nvPicPr>
        <p:blipFill>
          <a:blip r:embed="rId3">
            <a:extLst/>
          </a:blip>
          <a:stretch>
            <a:fillRect/>
          </a:stretch>
        </p:blipFill>
        <p:spPr>
          <a:xfrm>
            <a:off x="8196649" y="287660"/>
            <a:ext cx="3517554" cy="805162"/>
          </a:xfrm>
          <a:prstGeom prst="rect">
            <a:avLst/>
          </a:prstGeom>
          <a:ln w="12700">
            <a:miter lim="400000"/>
          </a:ln>
          <a:effectLst/>
        </p:spPr>
      </p:pic>
      <p:sp>
        <p:nvSpPr>
          <p:cNvPr id="3" name="线条"/>
          <p:cNvSpPr/>
          <p:nvPr/>
        </p:nvSpPr>
        <p:spPr>
          <a:xfrm flipV="1">
            <a:off x="375131" y="1261522"/>
            <a:ext cx="11441739" cy="1278"/>
          </a:xfrm>
          <a:prstGeom prst="line">
            <a:avLst/>
          </a:prstGeom>
          <a:ln w="19050">
            <a:solidFill>
              <a:srgbClr val="011C96"/>
            </a:solidFill>
            <a:miter lim="400000"/>
          </a:ln>
        </p:spPr>
        <p:txBody>
          <a:bodyPr lIns="45719" rIns="45719"/>
          <a:lstStyle/>
          <a:p>
            <a:endParaRPr sz="1800"/>
          </a:p>
        </p:txBody>
      </p:sp>
      <p:sp>
        <p:nvSpPr>
          <p:cNvPr id="4" name="标题文本"/>
          <p:cNvSpPr txBox="1">
            <a:spLocks noGrp="1"/>
          </p:cNvSpPr>
          <p:nvPr>
            <p:ph type="title"/>
          </p:nvPr>
        </p:nvSpPr>
        <p:spPr>
          <a:xfrm>
            <a:off x="609600" y="399302"/>
            <a:ext cx="6313715" cy="779460"/>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lstStyle/>
          <a:p>
            <a:r>
              <a:t>标题文本</a:t>
            </a:r>
          </a:p>
        </p:txBody>
      </p:sp>
    </p:spTree>
    <p:extLst>
      <p:ext uri="{BB962C8B-B14F-4D97-AF65-F5344CB8AC3E}">
        <p14:creationId xmlns:p14="http://schemas.microsoft.com/office/powerpoint/2010/main" val="428986863"/>
      </p:ext>
    </p:extLst>
  </p:cSld>
  <p:clrMap bg1="lt1" tx1="dk1" bg2="lt2" tx2="dk2" accent1="accent1" accent2="accent2" accent3="accent3" accent4="accent4" accent5="accent5" accent6="accent6" hlink="hlink" folHlink="folHlink"/>
  <p:sldLayoutIdLst>
    <p:sldLayoutId id="2147483663" r:id="rId1"/>
  </p:sldLayoutIdLst>
  <p:transition spd="med"/>
  <p:timing>
    <p:tnLst>
      <p:par>
        <p:cTn id="1" dur="indefinite" restart="never" nodeType="tmRoot"/>
      </p:par>
    </p:tnLst>
  </p:timing>
  <p:txStyles>
    <p:titleStyle>
      <a:lvl1pPr marL="0" marR="0" indent="0" algn="l" defTabSz="914400" rtl="0" latinLnBrk="0">
        <a:lnSpc>
          <a:spcPct val="100000"/>
        </a:lnSpc>
        <a:spcBef>
          <a:spcPts val="0"/>
        </a:spcBef>
        <a:spcAft>
          <a:spcPts val="0"/>
        </a:spcAft>
        <a:buClrTx/>
        <a:buSzTx/>
        <a:buFontTx/>
        <a:buNone/>
        <a:tabLst/>
        <a:defRPr sz="3600" b="1" i="0" u="none" strike="noStrike" cap="none" spc="0" baseline="0">
          <a:ln>
            <a:noFill/>
          </a:ln>
          <a:solidFill>
            <a:srgbClr val="000000"/>
          </a:solidFill>
          <a:uFillTx/>
          <a:latin typeface="+mn-lt"/>
          <a:ea typeface="+mn-ea"/>
          <a:cs typeface="+mn-cs"/>
          <a:sym typeface="Arial"/>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5pPr>
      <a:lvl6pPr marL="0" marR="0" indent="4572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6pPr>
      <a:lvl7pPr marL="0" marR="0" indent="9144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7pPr>
      <a:lvl8pPr marL="0" marR="0" indent="13716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8pPr>
      <a:lvl9pPr marL="0" marR="0" indent="18288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9pPr>
    </p:titleStyle>
    <p:bodyStyle>
      <a:lvl1pPr marL="0" marR="0" indent="0" algn="l" defTabSz="914400" rtl="0" latinLnBrk="0">
        <a:lnSpc>
          <a:spcPct val="100000"/>
        </a:lnSpc>
        <a:spcBef>
          <a:spcPts val="600"/>
        </a:spcBef>
        <a:spcAft>
          <a:spcPts val="0"/>
        </a:spcAft>
        <a:buClrTx/>
        <a:buSzPct val="100000"/>
        <a:buFont typeface="Calibri" panose="020F0502020204030204" pitchFamily="34" charset="0"/>
        <a:buNone/>
        <a:tabLst/>
        <a:defRPr sz="2400" b="0" i="0" u="none" strike="noStrike" cap="none" spc="0" baseline="0">
          <a:ln>
            <a:noFill/>
          </a:ln>
          <a:solidFill>
            <a:srgbClr val="000000"/>
          </a:solidFill>
          <a:uFillTx/>
          <a:latin typeface="+mn-lt"/>
          <a:ea typeface="+mn-ea"/>
          <a:cs typeface="+mn-cs"/>
          <a:sym typeface="Arial"/>
        </a:defRPr>
      </a:lvl1pPr>
      <a:lvl2pPr marL="702128" marR="0" indent="-244928" algn="l" defTabSz="914400" rtl="0" latinLnBrk="0">
        <a:lnSpc>
          <a:spcPct val="100000"/>
        </a:lnSpc>
        <a:spcBef>
          <a:spcPts val="600"/>
        </a:spcBef>
        <a:spcAft>
          <a:spcPts val="0"/>
        </a:spcAft>
        <a:buClrTx/>
        <a:buSzPct val="100000"/>
        <a:buFont typeface="Arial" panose="020B0604020202020204" pitchFamily="34" charset="0"/>
        <a:buChar char="•"/>
        <a:tabLst/>
        <a:defRPr sz="2400" b="0" i="0" u="none" strike="noStrike" cap="none" spc="0" baseline="0">
          <a:ln>
            <a:noFill/>
          </a:ln>
          <a:solidFill>
            <a:srgbClr val="000000"/>
          </a:solidFill>
          <a:uFillTx/>
          <a:latin typeface="+mn-lt"/>
          <a:ea typeface="+mn-ea"/>
          <a:cs typeface="+mn-cs"/>
          <a:sym typeface="Arial"/>
        </a:defRPr>
      </a:lvl2pPr>
      <a:lvl3pPr marL="1257300" marR="0" indent="-342900" algn="l" defTabSz="914400" rtl="0" latinLnBrk="0">
        <a:lnSpc>
          <a:spcPct val="100000"/>
        </a:lnSpc>
        <a:spcBef>
          <a:spcPts val="600"/>
        </a:spcBef>
        <a:spcAft>
          <a:spcPts val="0"/>
        </a:spcAft>
        <a:buClrTx/>
        <a:buSzPct val="100000"/>
        <a:buFont typeface="Calibri" panose="020F0502020204030204" pitchFamily="34" charset="0"/>
        <a:buChar char="▪"/>
        <a:tabLst/>
        <a:defRPr sz="2400" b="0" i="0" u="none" strike="noStrike" cap="none" spc="0" baseline="0">
          <a:ln>
            <a:noFill/>
          </a:ln>
          <a:solidFill>
            <a:srgbClr val="000000"/>
          </a:solidFill>
          <a:uFillTx/>
          <a:latin typeface="+mn-lt"/>
          <a:ea typeface="+mn-ea"/>
          <a:cs typeface="+mn-cs"/>
          <a:sym typeface="Arial"/>
        </a:defRPr>
      </a:lvl3pPr>
      <a:lvl4pPr marL="1645920" marR="0" indent="-27432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4pPr>
      <a:lvl5pPr marL="21336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5pPr>
      <a:lvl6pPr marL="25908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6pPr>
      <a:lvl7pPr marL="30480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7pPr>
      <a:lvl8pPr marL="35052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8pPr>
      <a:lvl9pPr marL="39624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 name="矩形"/>
          <p:cNvSpPr txBox="1">
            <a:spLocks noGrp="1"/>
          </p:cNvSpPr>
          <p:nvPr>
            <p:ph type="body" idx="13"/>
          </p:nvPr>
        </p:nvSpPr>
        <p:spPr>
          <a:xfrm>
            <a:off x="2050212" y="2950234"/>
            <a:ext cx="8238226" cy="1794294"/>
          </a:xfrm>
          <a:prstGeom prst="rect">
            <a:avLst/>
          </a:prstGeom>
        </p:spPr>
        <p:txBody>
          <a:bodyPr>
            <a:noAutofit/>
          </a:bodyPr>
          <a:lstStyle/>
          <a:p>
            <a:pPr algn="ctr">
              <a:lnSpc>
                <a:spcPct val="150000"/>
              </a:lnSpc>
            </a:pPr>
            <a:r>
              <a:rPr lang="zh-CN" altLang="en-US" sz="3600" b="1" dirty="0">
                <a:latin typeface="微软雅黑" panose="020B0503020204020204" pitchFamily="34" charset="-122"/>
                <a:ea typeface="微软雅黑" panose="020B0503020204020204" pitchFamily="34" charset="-122"/>
              </a:rPr>
              <a:t>三维模型的基本</a:t>
            </a:r>
            <a:r>
              <a:rPr lang="zh-CN" altLang="en-US" sz="3600" b="1" dirty="0" smtClean="0">
                <a:latin typeface="微软雅黑" panose="020B0503020204020204" pitchFamily="34" charset="-122"/>
                <a:ea typeface="微软雅黑" panose="020B0503020204020204" pitchFamily="34" charset="-122"/>
              </a:rPr>
              <a:t>操作</a:t>
            </a:r>
            <a:endParaRPr lang="en-US" altLang="zh-CN" sz="3600" b="1" dirty="0" smtClean="0">
              <a:latin typeface="微软雅黑" panose="020B0503020204020204" pitchFamily="34" charset="-122"/>
              <a:ea typeface="微软雅黑" panose="020B0503020204020204" pitchFamily="34" charset="-122"/>
            </a:endParaRPr>
          </a:p>
          <a:p>
            <a:pPr algn="ctr">
              <a:lnSpc>
                <a:spcPct val="150000"/>
              </a:lnSpc>
            </a:pPr>
            <a:r>
              <a:rPr lang="zh-CN" altLang="en-US" sz="3600" b="1" dirty="0" smtClean="0">
                <a:latin typeface="微软雅黑" panose="020B0503020204020204" pitchFamily="34" charset="-122"/>
                <a:ea typeface="微软雅黑" panose="020B0503020204020204" pitchFamily="34" charset="-122"/>
              </a:rPr>
              <a:t>学习汇报</a:t>
            </a:r>
            <a:endParaRPr lang="en-US" altLang="zh-CN" sz="3600" b="1" dirty="0" smtClean="0">
              <a:latin typeface="微软雅黑" panose="020B0503020204020204" pitchFamily="34" charset="-122"/>
              <a:ea typeface="微软雅黑" panose="020B0503020204020204" pitchFamily="34" charset="-122"/>
            </a:endParaRPr>
          </a:p>
          <a:p>
            <a:pPr algn="ctr">
              <a:lnSpc>
                <a:spcPct val="150000"/>
              </a:lnSpc>
            </a:pPr>
            <a:r>
              <a:rPr lang="en-US" sz="3600" b="1" dirty="0" smtClean="0">
                <a:latin typeface="微软雅黑" panose="020B0503020204020204" pitchFamily="34" charset="-122"/>
                <a:ea typeface="微软雅黑" panose="020B0503020204020204" pitchFamily="34" charset="-122"/>
              </a:rPr>
              <a:t>				</a:t>
            </a:r>
            <a:endParaRPr sz="3600" b="1" dirty="0">
              <a:latin typeface="微软雅黑" panose="020B0503020204020204" pitchFamily="34" charset="-122"/>
              <a:ea typeface="微软雅黑" panose="020B0503020204020204" pitchFamily="34" charset="-122"/>
            </a:endParaRPr>
          </a:p>
        </p:txBody>
      </p:sp>
      <p:sp>
        <p:nvSpPr>
          <p:cNvPr id="25" name="矩形"/>
          <p:cNvSpPr txBox="1">
            <a:spLocks noGrp="1"/>
          </p:cNvSpPr>
          <p:nvPr>
            <p:ph type="body" sz="quarter" idx="14"/>
          </p:nvPr>
        </p:nvSpPr>
        <p:spPr>
          <a:xfrm>
            <a:off x="1904280" y="519400"/>
            <a:ext cx="5233442" cy="601527"/>
          </a:xfrm>
          <a:prstGeom prst="rect">
            <a:avLst/>
          </a:prstGeom>
        </p:spPr>
        <p:txBody>
          <a:bodyPr>
            <a:normAutofit lnSpcReduction="10000"/>
          </a:bodyPr>
          <a:lstStyle/>
          <a:p>
            <a:pPr>
              <a:defRPr sz="3600" b="1"/>
            </a:pPr>
            <a:endParaRPr>
              <a:latin typeface="微软雅黑" panose="020B0503020204020204" pitchFamily="34" charset="-122"/>
              <a:ea typeface="微软雅黑" panose="020B0503020204020204" pitchFamily="34" charset="-122"/>
            </a:endParaRPr>
          </a:p>
        </p:txBody>
      </p:sp>
      <p:sp>
        <p:nvSpPr>
          <p:cNvPr id="2" name="TextBox 1"/>
          <p:cNvSpPr txBox="1"/>
          <p:nvPr/>
        </p:nvSpPr>
        <p:spPr>
          <a:xfrm>
            <a:off x="7315200" y="5134815"/>
            <a:ext cx="359605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r" defTabSz="914400" rtl="0" fontAlgn="auto" latinLnBrk="0" hangingPunct="0">
              <a:lnSpc>
                <a:spcPct val="100000"/>
              </a:lnSpc>
              <a:spcBef>
                <a:spcPts val="0"/>
              </a:spcBef>
              <a:spcAft>
                <a:spcPts val="0"/>
              </a:spcAft>
              <a:buClrTx/>
              <a:buSzTx/>
              <a:buFontTx/>
              <a:buNone/>
              <a:tabLst/>
            </a:pPr>
            <a:r>
              <a:rPr lang="zh-CN" altLang="en-US" b="1" dirty="0">
                <a:latin typeface="+mn-ea"/>
              </a:rPr>
              <a:t>王汝</a:t>
            </a:r>
            <a:r>
              <a:rPr lang="zh-CN" altLang="en-US" b="1" dirty="0" smtClean="0">
                <a:latin typeface="+mn-ea"/>
              </a:rPr>
              <a:t>伊</a:t>
            </a:r>
            <a:endParaRPr lang="en-US" altLang="zh-CN" b="1" dirty="0" smtClean="0">
              <a:latin typeface="+mn-ea"/>
            </a:endParaRPr>
          </a:p>
        </p:txBody>
      </p:sp>
    </p:spTree>
    <p:extLst>
      <p:ext uri="{BB962C8B-B14F-4D97-AF65-F5344CB8AC3E}">
        <p14:creationId xmlns:p14="http://schemas.microsoft.com/office/powerpoint/2010/main" val="1912719509"/>
      </p:ext>
    </p:extLst>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添加面</a:t>
            </a:r>
            <a:endParaRPr lang="zh-CN" altLang="en-US" dirty="0"/>
          </a:p>
        </p:txBody>
      </p:sp>
      <p:sp>
        <p:nvSpPr>
          <p:cNvPr id="4" name="TextBox 3"/>
          <p:cNvSpPr txBox="1"/>
          <p:nvPr/>
        </p:nvSpPr>
        <p:spPr>
          <a:xfrm>
            <a:off x="606668" y="1776046"/>
            <a:ext cx="349933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情况四：</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cur</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a:t>
            </a:r>
            <a:r>
              <a:rPr lang="zh-CN" altLang="en-US" dirty="0"/>
              <a:t>都</a:t>
            </a:r>
            <a:r>
              <a:rPr lang="zh-CN" altLang="en-US" dirty="0" smtClean="0"/>
              <a:t>早已存在</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 name="等腰三角形 5"/>
          <p:cNvSpPr/>
          <p:nvPr/>
        </p:nvSpPr>
        <p:spPr>
          <a:xfrm rot="10800000">
            <a:off x="2817022" y="4188680"/>
            <a:ext cx="1824404" cy="1487989"/>
          </a:xfrm>
          <a:prstGeom prst="triangle">
            <a:avLst>
              <a:gd name="adj" fmla="val 51419"/>
            </a:avLst>
          </a:prstGeom>
          <a:ln w="25400">
            <a:solidFill>
              <a:schemeClr val="accent6">
                <a:lumMod val="50000"/>
              </a:schemeClr>
            </a:solidFill>
            <a:miter lim="400000"/>
          </a:ln>
        </p:spPr>
        <p:txBody>
          <a:bodyPr lIns="45719" rIns="45719" rtlCol="0" anchor="ctr"/>
          <a:lstStyle/>
          <a:p>
            <a:pPr algn="ctr"/>
            <a:endParaRPr lang="zh-CN" altLang="en-US"/>
          </a:p>
        </p:txBody>
      </p:sp>
      <p:sp>
        <p:nvSpPr>
          <p:cNvPr id="7" name="等腰三角形 6"/>
          <p:cNvSpPr/>
          <p:nvPr/>
        </p:nvSpPr>
        <p:spPr>
          <a:xfrm rot="10800000">
            <a:off x="1904821" y="2670003"/>
            <a:ext cx="1824404" cy="1487989"/>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9" name="等腰三角形 8"/>
          <p:cNvSpPr/>
          <p:nvPr/>
        </p:nvSpPr>
        <p:spPr>
          <a:xfrm>
            <a:off x="992618" y="2677054"/>
            <a:ext cx="1824404" cy="1487989"/>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10" name="等腰三角形 9"/>
          <p:cNvSpPr/>
          <p:nvPr/>
        </p:nvSpPr>
        <p:spPr>
          <a:xfrm rot="10800000">
            <a:off x="992617" y="4188680"/>
            <a:ext cx="1824404" cy="1487989"/>
          </a:xfrm>
          <a:prstGeom prst="triangle">
            <a:avLst>
              <a:gd name="adj" fmla="val 51419"/>
            </a:avLst>
          </a:prstGeom>
          <a:ln w="25400">
            <a:solidFill>
              <a:schemeClr val="accent6">
                <a:lumMod val="50000"/>
              </a:schemeClr>
            </a:solidFill>
            <a:miter lim="400000"/>
          </a:ln>
        </p:spPr>
        <p:txBody>
          <a:bodyPr lIns="45719" rIns="45719" rtlCol="0" anchor="ctr"/>
          <a:lstStyle/>
          <a:p>
            <a:pPr algn="ctr"/>
            <a:endParaRPr lang="zh-CN" altLang="en-US"/>
          </a:p>
        </p:txBody>
      </p:sp>
      <p:sp>
        <p:nvSpPr>
          <p:cNvPr id="11" name="椭圆 10"/>
          <p:cNvSpPr/>
          <p:nvPr/>
        </p:nvSpPr>
        <p:spPr>
          <a:xfrm>
            <a:off x="2693023" y="4033751"/>
            <a:ext cx="247996" cy="262583"/>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14" name="直接箭头连接符 13"/>
          <p:cNvCxnSpPr/>
          <p:nvPr/>
        </p:nvCxnSpPr>
        <p:spPr>
          <a:xfrm>
            <a:off x="1213338" y="4033751"/>
            <a:ext cx="1397977"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 name="直接箭头连接符 15"/>
          <p:cNvCxnSpPr/>
          <p:nvPr/>
        </p:nvCxnSpPr>
        <p:spPr>
          <a:xfrm flipH="1">
            <a:off x="1134208" y="4296334"/>
            <a:ext cx="1477107"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 name="直接箭头连接符 17"/>
          <p:cNvCxnSpPr/>
          <p:nvPr/>
        </p:nvCxnSpPr>
        <p:spPr>
          <a:xfrm flipH="1" flipV="1">
            <a:off x="1912326" y="2901462"/>
            <a:ext cx="619859" cy="993530"/>
          </a:xfrm>
          <a:prstGeom prst="straightConnector1">
            <a:avLst/>
          </a:prstGeom>
          <a:noFill/>
          <a:ln w="25400" cap="flat">
            <a:solidFill>
              <a:srgbClr val="7030A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2" name="直接箭头连接符 21"/>
          <p:cNvCxnSpPr/>
          <p:nvPr/>
        </p:nvCxnSpPr>
        <p:spPr>
          <a:xfrm flipH="1">
            <a:off x="2092570" y="4431322"/>
            <a:ext cx="689283" cy="1116623"/>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4" name="直接箭头连接符 23"/>
          <p:cNvCxnSpPr/>
          <p:nvPr/>
        </p:nvCxnSpPr>
        <p:spPr>
          <a:xfrm flipH="1">
            <a:off x="3024554" y="2901462"/>
            <a:ext cx="704669" cy="1132289"/>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6" name="直接箭头连接符 25"/>
          <p:cNvCxnSpPr/>
          <p:nvPr/>
        </p:nvCxnSpPr>
        <p:spPr>
          <a:xfrm>
            <a:off x="3147646" y="4068919"/>
            <a:ext cx="1310054" cy="0"/>
          </a:xfrm>
          <a:prstGeom prst="straightConnector1">
            <a:avLst/>
          </a:prstGeom>
          <a:noFill/>
          <a:ln w="25400" cap="flat">
            <a:solidFill>
              <a:schemeClr val="accent6">
                <a:lumMod val="50000"/>
              </a:schemeClr>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8" name="直接箭头连接符 27"/>
          <p:cNvCxnSpPr/>
          <p:nvPr/>
        </p:nvCxnSpPr>
        <p:spPr>
          <a:xfrm flipH="1" flipV="1">
            <a:off x="2852190" y="4404946"/>
            <a:ext cx="735070" cy="1245347"/>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9" name="TextBox 28"/>
          <p:cNvSpPr txBox="1"/>
          <p:nvPr/>
        </p:nvSpPr>
        <p:spPr>
          <a:xfrm>
            <a:off x="1526750" y="3725144"/>
            <a:ext cx="48357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cur</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0" name="TextBox 29"/>
          <p:cNvSpPr txBox="1"/>
          <p:nvPr/>
        </p:nvSpPr>
        <p:spPr>
          <a:xfrm>
            <a:off x="1685922" y="3177437"/>
            <a:ext cx="58908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1" name="TextBox 30"/>
          <p:cNvSpPr txBox="1"/>
          <p:nvPr/>
        </p:nvSpPr>
        <p:spPr>
          <a:xfrm>
            <a:off x="5213839" y="2265403"/>
            <a:ext cx="5662246" cy="28623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若</a:t>
            </a:r>
            <a:r>
              <a:rPr lang="en-US" altLang="zh-CN" dirty="0" smtClean="0"/>
              <a:t>cur</a:t>
            </a:r>
            <a:r>
              <a:rPr lang="zh-CN" altLang="en-US" dirty="0" smtClean="0"/>
              <a:t>的下一条半边就是</a:t>
            </a:r>
            <a:r>
              <a:rPr lang="en-US" altLang="zh-CN" dirty="0" smtClean="0"/>
              <a:t>next</a:t>
            </a:r>
            <a:r>
              <a:rPr lang="zh-CN" altLang="en-US" dirty="0" smtClean="0"/>
              <a:t>，结束，开始下一个点；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否则：</a:t>
            </a:r>
            <a:endParaRPr lang="en-US" altLang="zh-CN" dirty="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dirty="0">
                <a:ln>
                  <a:noFill/>
                </a:ln>
                <a:solidFill>
                  <a:srgbClr val="000000"/>
                </a:solidFill>
                <a:effectLst/>
                <a:uFillTx/>
                <a:latin typeface="+mn-lt"/>
                <a:ea typeface="+mn-ea"/>
                <a:cs typeface="+mn-cs"/>
                <a:sym typeface="Arial"/>
              </a:rPr>
              <a:t> </a:t>
            </a:r>
            <a:r>
              <a:rPr kumimoji="0" lang="en-US" altLang="zh-CN" sz="1800" b="0" i="0" u="none" strike="noStrike" cap="none" spc="0" normalizeH="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dirty="0" smtClean="0">
                <a:ln>
                  <a:noFill/>
                </a:ln>
                <a:solidFill>
                  <a:srgbClr val="000000"/>
                </a:solidFill>
                <a:effectLst/>
                <a:uFillTx/>
                <a:latin typeface="+mn-lt"/>
                <a:ea typeface="+mn-ea"/>
                <a:cs typeface="+mn-cs"/>
                <a:sym typeface="Arial"/>
              </a:rPr>
              <a:t>从</a:t>
            </a:r>
            <a:r>
              <a:rPr kumimoji="0" lang="en-US" altLang="zh-CN" sz="1800" b="0" i="0" u="none" strike="noStrike" cap="none" spc="0" normalizeH="0" dirty="0" smtClean="0">
                <a:ln>
                  <a:noFill/>
                </a:ln>
                <a:solidFill>
                  <a:srgbClr val="000000"/>
                </a:solidFill>
                <a:effectLst/>
                <a:uFillTx/>
                <a:latin typeface="+mn-lt"/>
                <a:ea typeface="+mn-ea"/>
                <a:cs typeface="+mn-cs"/>
                <a:sym typeface="Arial"/>
              </a:rPr>
              <a:t>cur</a:t>
            </a:r>
            <a:r>
              <a:rPr kumimoji="0" lang="zh-CN" altLang="en-US" sz="1800" b="0" i="0" u="none" strike="noStrike" cap="none" spc="0" normalizeH="0" dirty="0" smtClean="0">
                <a:ln>
                  <a:noFill/>
                </a:ln>
                <a:solidFill>
                  <a:srgbClr val="000000"/>
                </a:solidFill>
                <a:effectLst/>
                <a:uFillTx/>
                <a:latin typeface="+mn-lt"/>
                <a:ea typeface="+mn-ea"/>
                <a:cs typeface="+mn-cs"/>
                <a:sym typeface="Arial"/>
              </a:rPr>
              <a:t>的反向半边开始反向遍历顶点的所有半边到</a:t>
            </a:r>
            <a:r>
              <a:rPr kumimoji="0" lang="en-US" altLang="zh-CN" sz="1800" b="0" i="0" u="none" strike="noStrike" cap="none" spc="0" normalizeH="0" dirty="0" smtClean="0">
                <a:ln>
                  <a:noFill/>
                </a:ln>
                <a:solidFill>
                  <a:srgbClr val="000000"/>
                </a:solidFill>
                <a:effectLst/>
                <a:uFillTx/>
                <a:latin typeface="+mn-lt"/>
                <a:ea typeface="+mn-ea"/>
                <a:cs typeface="+mn-cs"/>
                <a:sym typeface="Arial"/>
              </a:rPr>
              <a:t>next</a:t>
            </a:r>
            <a:r>
              <a:rPr kumimoji="0" lang="zh-CN" altLang="en-US" sz="1800" b="0" i="0" u="none" strike="noStrike" cap="none" spc="0" normalizeH="0" dirty="0" smtClean="0">
                <a:ln>
                  <a:noFill/>
                </a:ln>
                <a:solidFill>
                  <a:srgbClr val="000000"/>
                </a:solidFill>
                <a:effectLst/>
                <a:uFillTx/>
                <a:latin typeface="+mn-lt"/>
                <a:ea typeface="+mn-ea"/>
                <a:cs typeface="+mn-cs"/>
                <a:sym typeface="Arial"/>
              </a:rPr>
              <a:t>，如果中间存在面为空的半边</a:t>
            </a:r>
            <a:r>
              <a:rPr kumimoji="0" lang="en-US" altLang="zh-CN" sz="1800" b="0" i="0" u="none" strike="noStrike" cap="none" spc="0" normalizeH="0" dirty="0" smtClean="0">
                <a:ln>
                  <a:noFill/>
                </a:ln>
                <a:solidFill>
                  <a:srgbClr val="000000"/>
                </a:solidFill>
                <a:effectLst/>
                <a:uFillTx/>
                <a:latin typeface="+mn-lt"/>
                <a:ea typeface="+mn-ea"/>
                <a:cs typeface="+mn-cs"/>
                <a:sym typeface="Arial"/>
              </a:rPr>
              <a:t>close</a:t>
            </a:r>
            <a:r>
              <a:rPr kumimoji="0" lang="zh-CN" altLang="en-US" sz="1800" b="0" i="0" u="none" strike="noStrike" cap="none" spc="0" normalizeH="0" dirty="0" smtClean="0">
                <a:ln>
                  <a:noFill/>
                </a:ln>
                <a:solidFill>
                  <a:srgbClr val="000000"/>
                </a:solidFill>
                <a:effectLst/>
                <a:uFillTx/>
                <a:latin typeface="+mn-lt"/>
                <a:ea typeface="+mn-ea"/>
                <a:cs typeface="+mn-cs"/>
                <a:sym typeface="Arial"/>
              </a:rPr>
              <a:t>，则结束遍历；</a:t>
            </a:r>
            <a:endParaRPr kumimoji="0" lang="en-US" altLang="zh-CN" sz="1800" b="0" i="0" u="none" strike="noStrike" cap="none" spc="0" normalizeH="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若不存在或遍历一圈没有遇到</a:t>
            </a:r>
            <a:r>
              <a:rPr lang="en-US" altLang="zh-CN" dirty="0" smtClean="0"/>
              <a:t>next</a:t>
            </a:r>
            <a:r>
              <a:rPr lang="zh-CN" altLang="en-US" dirty="0" smtClean="0"/>
              <a:t>，添加面失败；</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dirty="0">
                <a:ln>
                  <a:noFill/>
                </a:ln>
                <a:solidFill>
                  <a:srgbClr val="000000"/>
                </a:solidFill>
                <a:effectLst/>
                <a:uFillTx/>
                <a:latin typeface="+mn-lt"/>
                <a:ea typeface="+mn-ea"/>
                <a:cs typeface="+mn-cs"/>
                <a:sym typeface="Arial"/>
              </a:rPr>
              <a:t> </a:t>
            </a:r>
            <a:r>
              <a:rPr kumimoji="0" lang="en-US" altLang="zh-CN" sz="1800" b="0" i="0" u="none" strike="noStrike" cap="none" spc="0" normalizeH="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dirty="0" smtClean="0">
                <a:ln>
                  <a:noFill/>
                </a:ln>
                <a:solidFill>
                  <a:srgbClr val="000000"/>
                </a:solidFill>
                <a:effectLst/>
                <a:uFillTx/>
                <a:latin typeface="+mn-lt"/>
                <a:ea typeface="+mn-ea"/>
                <a:cs typeface="+mn-cs"/>
                <a:sym typeface="Arial"/>
              </a:rPr>
              <a:t>结束遍历后：</a:t>
            </a:r>
            <a:endParaRPr kumimoji="0" lang="en-US" altLang="zh-CN" sz="1800" b="0" i="0" u="none" strike="noStrike" cap="none" spc="0" normalizeH="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close</a:t>
            </a:r>
            <a:r>
              <a:rPr lang="zh-CN" altLang="en-US" dirty="0" smtClean="0"/>
              <a:t>的前一条半边为</a:t>
            </a:r>
            <a:r>
              <a:rPr lang="en-US" altLang="zh-CN" dirty="0" smtClean="0"/>
              <a:t>open</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dirty="0">
                <a:ln>
                  <a:noFill/>
                </a:ln>
                <a:solidFill>
                  <a:srgbClr val="000000"/>
                </a:solidFill>
                <a:effectLst/>
                <a:uFillTx/>
                <a:latin typeface="+mn-lt"/>
                <a:ea typeface="+mn-ea"/>
                <a:cs typeface="+mn-cs"/>
                <a:sym typeface="Arial"/>
              </a:rPr>
              <a:t> </a:t>
            </a:r>
            <a:r>
              <a:rPr kumimoji="0" lang="en-US" altLang="zh-CN" sz="1800" b="0" i="0" u="none" strike="noStrike" cap="none" spc="0" normalizeH="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dirty="0" smtClean="0">
                <a:ln>
                  <a:noFill/>
                </a:ln>
                <a:solidFill>
                  <a:srgbClr val="000000"/>
                </a:solidFill>
                <a:effectLst/>
                <a:uFillTx/>
                <a:latin typeface="+mn-lt"/>
                <a:ea typeface="+mn-ea"/>
                <a:cs typeface="+mn-cs"/>
                <a:sym typeface="Arial"/>
              </a:rPr>
              <a:t>建立半边关系：</a:t>
            </a:r>
            <a:endParaRPr kumimoji="0" lang="en-US" altLang="zh-CN" sz="1800" b="0" i="0" u="none" strike="noStrike" cap="none" spc="0" normalizeH="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zh-CN" altLang="en-US" dirty="0" smtClean="0"/>
              <a:t>（</a:t>
            </a:r>
            <a:r>
              <a:rPr lang="en-US" altLang="zh-CN" dirty="0" smtClean="0"/>
              <a:t>open</a:t>
            </a:r>
            <a:r>
              <a:rPr lang="zh-CN" altLang="en-US" dirty="0" smtClean="0"/>
              <a:t>，</a:t>
            </a:r>
            <a:r>
              <a:rPr lang="en-US" altLang="zh-CN" dirty="0" smtClean="0"/>
              <a:t>next_cur</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dirty="0">
                <a:ln>
                  <a:noFill/>
                </a:ln>
                <a:solidFill>
                  <a:srgbClr val="000000"/>
                </a:solidFill>
                <a:effectLst/>
                <a:uFillTx/>
                <a:latin typeface="+mn-lt"/>
                <a:ea typeface="+mn-ea"/>
                <a:cs typeface="+mn-cs"/>
                <a:sym typeface="Arial"/>
              </a:rPr>
              <a:t>	</a:t>
            </a:r>
            <a:r>
              <a:rPr lang="zh-CN" altLang="en-US" dirty="0" smtClean="0"/>
              <a:t>（</a:t>
            </a:r>
            <a:r>
              <a:rPr lang="en-US" altLang="zh-CN" dirty="0" err="1" smtClean="0"/>
              <a:t>prev_next</a:t>
            </a:r>
            <a:r>
              <a:rPr lang="zh-CN" altLang="en-US" dirty="0" smtClean="0"/>
              <a:t>，</a:t>
            </a:r>
            <a:r>
              <a:rPr lang="en-US" altLang="zh-CN" dirty="0" smtClean="0"/>
              <a:t>close</a:t>
            </a:r>
            <a:r>
              <a:rPr lang="zh-CN" altLang="en-US" dirty="0" smtClean="0"/>
              <a:t>）</a:t>
            </a:r>
            <a:endParaRPr kumimoji="0" lang="en-US" altLang="zh-CN" sz="1800" b="0" i="0" u="none" strike="noStrike" cap="none" spc="0" normalizeH="0" dirty="0" smtClean="0">
              <a:ln>
                <a:noFill/>
              </a:ln>
              <a:solidFill>
                <a:srgbClr val="000000"/>
              </a:solidFill>
              <a:effectLst/>
              <a:uFillTx/>
              <a:latin typeface="+mn-lt"/>
              <a:ea typeface="+mn-ea"/>
              <a:cs typeface="+mn-cs"/>
              <a:sym typeface="Arial"/>
            </a:endParaRPr>
          </a:p>
        </p:txBody>
      </p:sp>
      <p:sp>
        <p:nvSpPr>
          <p:cNvPr id="2" name="TextBox 1"/>
          <p:cNvSpPr txBox="1"/>
          <p:nvPr/>
        </p:nvSpPr>
        <p:spPr>
          <a:xfrm>
            <a:off x="3332014" y="3389434"/>
            <a:ext cx="66821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open</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5" name="TextBox 4"/>
          <p:cNvSpPr txBox="1"/>
          <p:nvPr/>
        </p:nvSpPr>
        <p:spPr>
          <a:xfrm>
            <a:off x="2222255" y="4903324"/>
            <a:ext cx="71217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close</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 name="TextBox 7"/>
          <p:cNvSpPr txBox="1"/>
          <p:nvPr/>
        </p:nvSpPr>
        <p:spPr>
          <a:xfrm>
            <a:off x="3525444" y="3766735"/>
            <a:ext cx="94956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err="1" smtClean="0"/>
              <a:t>next_cur</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2" name="TextBox 11"/>
          <p:cNvSpPr txBox="1"/>
          <p:nvPr/>
        </p:nvSpPr>
        <p:spPr>
          <a:xfrm>
            <a:off x="2727920" y="5265186"/>
            <a:ext cx="113512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prev_next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2857176814"/>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添加面</a:t>
            </a:r>
            <a:endParaRPr lang="zh-CN" altLang="en-US" dirty="0"/>
          </a:p>
        </p:txBody>
      </p:sp>
      <p:sp>
        <p:nvSpPr>
          <p:cNvPr id="4" name="TextBox 3"/>
          <p:cNvSpPr txBox="1"/>
          <p:nvPr/>
        </p:nvSpPr>
        <p:spPr>
          <a:xfrm>
            <a:off x="747346" y="1749669"/>
            <a:ext cx="187276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5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建立半边关系</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5" name="等腰三角形 4"/>
          <p:cNvSpPr/>
          <p:nvPr/>
        </p:nvSpPr>
        <p:spPr>
          <a:xfrm>
            <a:off x="1987063" y="2621174"/>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6" name="等腰三角形 5"/>
          <p:cNvSpPr/>
          <p:nvPr/>
        </p:nvSpPr>
        <p:spPr>
          <a:xfrm rot="10800000">
            <a:off x="1987062" y="3648351"/>
            <a:ext cx="1239715" cy="1011115"/>
          </a:xfrm>
          <a:prstGeom prst="triangle">
            <a:avLst>
              <a:gd name="adj" fmla="val 51419"/>
            </a:avLst>
          </a:prstGeom>
          <a:ln w="25400">
            <a:solidFill>
              <a:schemeClr val="accent6">
                <a:lumMod val="50000"/>
              </a:schemeClr>
            </a:solidFill>
            <a:miter lim="400000"/>
          </a:ln>
        </p:spPr>
        <p:txBody>
          <a:bodyPr lIns="45719" rIns="45719" rtlCol="0" anchor="ctr"/>
          <a:lstStyle/>
          <a:p>
            <a:pPr algn="ctr"/>
            <a:endParaRPr lang="zh-CN" altLang="en-US"/>
          </a:p>
        </p:txBody>
      </p:sp>
      <p:sp>
        <p:nvSpPr>
          <p:cNvPr id="7" name="等腰三角形 6"/>
          <p:cNvSpPr/>
          <p:nvPr/>
        </p:nvSpPr>
        <p:spPr>
          <a:xfrm rot="10800000">
            <a:off x="1367205" y="2625514"/>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8" name="等腰三角形 7"/>
          <p:cNvSpPr/>
          <p:nvPr/>
        </p:nvSpPr>
        <p:spPr>
          <a:xfrm>
            <a:off x="1367205" y="3648352"/>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9" name="等腰三角形 8"/>
          <p:cNvSpPr/>
          <p:nvPr/>
        </p:nvSpPr>
        <p:spPr>
          <a:xfrm>
            <a:off x="747347" y="2621174"/>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10" name="等腰三角形 9"/>
          <p:cNvSpPr/>
          <p:nvPr/>
        </p:nvSpPr>
        <p:spPr>
          <a:xfrm rot="10800000">
            <a:off x="747346" y="3648351"/>
            <a:ext cx="1239715" cy="1011115"/>
          </a:xfrm>
          <a:prstGeom prst="triangle">
            <a:avLst>
              <a:gd name="adj" fmla="val 51419"/>
            </a:avLst>
          </a:prstGeom>
          <a:ln w="25400">
            <a:solidFill>
              <a:schemeClr val="accent6">
                <a:lumMod val="50000"/>
              </a:schemeClr>
            </a:solidFill>
            <a:miter lim="400000"/>
          </a:ln>
        </p:spPr>
        <p:txBody>
          <a:bodyPr lIns="45719" rIns="45719" rtlCol="0" anchor="ctr"/>
          <a:lstStyle/>
          <a:p>
            <a:pPr algn="ctr"/>
            <a:endParaRPr lang="zh-CN" altLang="en-US"/>
          </a:p>
        </p:txBody>
      </p:sp>
      <p:sp>
        <p:nvSpPr>
          <p:cNvPr id="11" name="椭圆 10"/>
          <p:cNvSpPr/>
          <p:nvPr/>
        </p:nvSpPr>
        <p:spPr>
          <a:xfrm>
            <a:off x="1912326" y="3569221"/>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13" name="直接箭头连接符 12"/>
          <p:cNvCxnSpPr/>
          <p:nvPr/>
        </p:nvCxnSpPr>
        <p:spPr>
          <a:xfrm>
            <a:off x="905608" y="3542845"/>
            <a:ext cx="914400"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 name="直接箭头连接符 14"/>
          <p:cNvCxnSpPr/>
          <p:nvPr/>
        </p:nvCxnSpPr>
        <p:spPr>
          <a:xfrm flipH="1" flipV="1">
            <a:off x="1362808" y="2795954"/>
            <a:ext cx="395654" cy="633046"/>
          </a:xfrm>
          <a:prstGeom prst="straightConnector1">
            <a:avLst/>
          </a:prstGeom>
          <a:noFill/>
          <a:ln w="25400" cap="flat">
            <a:solidFill>
              <a:srgbClr val="7030A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6" name="TextBox 15"/>
          <p:cNvSpPr txBox="1"/>
          <p:nvPr/>
        </p:nvSpPr>
        <p:spPr>
          <a:xfrm>
            <a:off x="1103435" y="3244335"/>
            <a:ext cx="4572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cur</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7" name="TextBox 16"/>
          <p:cNvSpPr txBox="1"/>
          <p:nvPr/>
        </p:nvSpPr>
        <p:spPr>
          <a:xfrm>
            <a:off x="1147396" y="2946407"/>
            <a:ext cx="53633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8" name="TextBox 17"/>
          <p:cNvSpPr txBox="1"/>
          <p:nvPr/>
        </p:nvSpPr>
        <p:spPr>
          <a:xfrm>
            <a:off x="1213340" y="5081927"/>
            <a:ext cx="154744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cur</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9" name="TextBox 18"/>
          <p:cNvSpPr txBox="1"/>
          <p:nvPr/>
        </p:nvSpPr>
        <p:spPr>
          <a:xfrm>
            <a:off x="5715000" y="1749669"/>
            <a:ext cx="279595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6 </a:t>
            </a:r>
            <a:r>
              <a:rPr kumimoji="0" lang="en-US" altLang="zh-CN" sz="1800" b="0" i="0" u="none" strike="noStrike" cap="none" spc="0" normalizeH="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dirty="0" smtClean="0">
                <a:ln>
                  <a:noFill/>
                </a:ln>
                <a:solidFill>
                  <a:srgbClr val="000000"/>
                </a:solidFill>
                <a:effectLst/>
                <a:uFillTx/>
                <a:latin typeface="+mn-lt"/>
                <a:ea typeface="+mn-ea"/>
                <a:cs typeface="+mn-cs"/>
                <a:sym typeface="Arial"/>
              </a:rPr>
              <a:t>设置面的引用</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0" name="等腰三角形 19"/>
          <p:cNvSpPr/>
          <p:nvPr/>
        </p:nvSpPr>
        <p:spPr>
          <a:xfrm>
            <a:off x="7271237" y="2602550"/>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21" name="等腰三角形 20"/>
          <p:cNvSpPr/>
          <p:nvPr/>
        </p:nvSpPr>
        <p:spPr>
          <a:xfrm rot="10800000">
            <a:off x="7271236" y="3629727"/>
            <a:ext cx="1239715" cy="1011115"/>
          </a:xfrm>
          <a:prstGeom prst="triangle">
            <a:avLst>
              <a:gd name="adj" fmla="val 51419"/>
            </a:avLst>
          </a:prstGeom>
          <a:ln w="25400">
            <a:solidFill>
              <a:schemeClr val="accent6">
                <a:lumMod val="50000"/>
              </a:schemeClr>
            </a:solidFill>
            <a:miter lim="400000"/>
          </a:ln>
        </p:spPr>
        <p:txBody>
          <a:bodyPr lIns="45719" rIns="45719" rtlCol="0" anchor="ctr"/>
          <a:lstStyle/>
          <a:p>
            <a:pPr algn="ctr"/>
            <a:endParaRPr lang="zh-CN" altLang="en-US"/>
          </a:p>
        </p:txBody>
      </p:sp>
      <p:sp>
        <p:nvSpPr>
          <p:cNvPr id="22" name="等腰三角形 21"/>
          <p:cNvSpPr/>
          <p:nvPr/>
        </p:nvSpPr>
        <p:spPr>
          <a:xfrm rot="10800000">
            <a:off x="6651379" y="2598098"/>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23" name="等腰三角形 22"/>
          <p:cNvSpPr/>
          <p:nvPr/>
        </p:nvSpPr>
        <p:spPr>
          <a:xfrm>
            <a:off x="6651379" y="3629728"/>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24" name="等腰三角形 23"/>
          <p:cNvSpPr/>
          <p:nvPr/>
        </p:nvSpPr>
        <p:spPr>
          <a:xfrm>
            <a:off x="6031521" y="2602550"/>
            <a:ext cx="1239715" cy="1011115"/>
          </a:xfrm>
          <a:prstGeom prst="triangle">
            <a:avLst/>
          </a:prstGeom>
          <a:solidFill>
            <a:schemeClr val="accent5"/>
          </a:solidFill>
          <a:ln w="25400">
            <a:solidFill>
              <a:schemeClr val="accent6">
                <a:lumMod val="50000"/>
              </a:schemeClr>
            </a:solidFill>
            <a:miter lim="400000"/>
          </a:ln>
        </p:spPr>
        <p:txBody>
          <a:bodyPr lIns="45719" rIns="45719" rtlCol="0" anchor="ctr"/>
          <a:lstStyle/>
          <a:p>
            <a:pPr algn="ctr"/>
            <a:endParaRPr lang="zh-CN" altLang="en-US"/>
          </a:p>
        </p:txBody>
      </p:sp>
      <p:sp>
        <p:nvSpPr>
          <p:cNvPr id="25" name="等腰三角形 24"/>
          <p:cNvSpPr/>
          <p:nvPr/>
        </p:nvSpPr>
        <p:spPr>
          <a:xfrm rot="10800000">
            <a:off x="6031520" y="3629727"/>
            <a:ext cx="1239715" cy="1011115"/>
          </a:xfrm>
          <a:prstGeom prst="triangle">
            <a:avLst>
              <a:gd name="adj" fmla="val 51419"/>
            </a:avLst>
          </a:prstGeom>
          <a:ln w="25400">
            <a:solidFill>
              <a:schemeClr val="accent6">
                <a:lumMod val="50000"/>
              </a:schemeClr>
            </a:solidFill>
            <a:miter lim="400000"/>
          </a:ln>
        </p:spPr>
        <p:txBody>
          <a:bodyPr lIns="45719" rIns="45719" rtlCol="0" anchor="ctr"/>
          <a:lstStyle/>
          <a:p>
            <a:pPr algn="ctr"/>
            <a:endParaRPr lang="zh-CN" altLang="en-US"/>
          </a:p>
        </p:txBody>
      </p:sp>
    </p:spTree>
    <p:extLst>
      <p:ext uri="{BB962C8B-B14F-4D97-AF65-F5344CB8AC3E}">
        <p14:creationId xmlns:p14="http://schemas.microsoft.com/office/powerpoint/2010/main" val="3409466730"/>
      </p:ext>
    </p:extLst>
  </p:cSld>
  <p:clrMapOvr>
    <a:masterClrMapping/>
  </p:clrMapOvr>
  <p:transition spd="med"/>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分割点</a:t>
            </a:r>
            <a:endParaRPr lang="zh-CN" altLang="en-US" dirty="0"/>
          </a:p>
        </p:txBody>
      </p:sp>
      <p:sp>
        <p:nvSpPr>
          <p:cNvPr id="4" name="六边形 3"/>
          <p:cNvSpPr/>
          <p:nvPr/>
        </p:nvSpPr>
        <p:spPr>
          <a:xfrm>
            <a:off x="1037492" y="4167554"/>
            <a:ext cx="3042503" cy="1732086"/>
          </a:xfrm>
          <a:prstGeom prst="hexagon">
            <a:avLst/>
          </a:prstGeom>
          <a:ln w="25400">
            <a:solidFill>
              <a:srgbClr val="011C96"/>
            </a:solidFill>
            <a:miter lim="400000"/>
          </a:ln>
        </p:spPr>
        <p:txBody>
          <a:bodyPr lIns="45719" rIns="45719" rtlCol="0" anchor="ctr"/>
          <a:lstStyle/>
          <a:p>
            <a:pPr algn="ctr"/>
            <a:endParaRPr lang="zh-CN" altLang="en-US"/>
          </a:p>
        </p:txBody>
      </p:sp>
      <p:cxnSp>
        <p:nvCxnSpPr>
          <p:cNvPr id="5" name="直接连接符 4"/>
          <p:cNvCxnSpPr>
            <a:stCxn id="4" idx="4"/>
          </p:cNvCxnSpPr>
          <p:nvPr/>
        </p:nvCxnSpPr>
        <p:spPr>
          <a:xfrm>
            <a:off x="1470514" y="4167555"/>
            <a:ext cx="1088229" cy="1732085"/>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 name="直接连接符 5"/>
          <p:cNvCxnSpPr>
            <a:endCxn id="4" idx="2"/>
          </p:cNvCxnSpPr>
          <p:nvPr/>
        </p:nvCxnSpPr>
        <p:spPr>
          <a:xfrm flipH="1">
            <a:off x="1470514" y="4167555"/>
            <a:ext cx="1088229" cy="1732085"/>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7" name="直接连接符 6"/>
          <p:cNvCxnSpPr>
            <a:endCxn id="4" idx="1"/>
          </p:cNvCxnSpPr>
          <p:nvPr/>
        </p:nvCxnSpPr>
        <p:spPr>
          <a:xfrm>
            <a:off x="2558743" y="4167554"/>
            <a:ext cx="1088230" cy="1732085"/>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8" name="直接连接符 7"/>
          <p:cNvCxnSpPr>
            <a:stCxn id="4" idx="5"/>
          </p:cNvCxnSpPr>
          <p:nvPr/>
        </p:nvCxnSpPr>
        <p:spPr>
          <a:xfrm flipH="1">
            <a:off x="2558743" y="4167555"/>
            <a:ext cx="1088230" cy="1732085"/>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9" name="直接连接符 8"/>
          <p:cNvCxnSpPr>
            <a:stCxn id="4" idx="3"/>
          </p:cNvCxnSpPr>
          <p:nvPr/>
        </p:nvCxnSpPr>
        <p:spPr>
          <a:xfrm>
            <a:off x="1037492" y="5033597"/>
            <a:ext cx="977136"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0" name="直接连接符 9"/>
          <p:cNvCxnSpPr/>
          <p:nvPr/>
        </p:nvCxnSpPr>
        <p:spPr>
          <a:xfrm>
            <a:off x="2014628" y="5033597"/>
            <a:ext cx="1088230"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1" name="直接连接符 10"/>
          <p:cNvCxnSpPr>
            <a:endCxn id="4" idx="0"/>
          </p:cNvCxnSpPr>
          <p:nvPr/>
        </p:nvCxnSpPr>
        <p:spPr>
          <a:xfrm>
            <a:off x="3102858" y="5033597"/>
            <a:ext cx="977137" cy="1"/>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36" name="椭圆 35"/>
          <p:cNvSpPr/>
          <p:nvPr/>
        </p:nvSpPr>
        <p:spPr>
          <a:xfrm>
            <a:off x="1939893" y="4958862"/>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37" name="椭圆 36"/>
          <p:cNvSpPr/>
          <p:nvPr/>
        </p:nvSpPr>
        <p:spPr>
          <a:xfrm>
            <a:off x="3028123" y="4954465"/>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38" name="TextBox 37"/>
          <p:cNvSpPr txBox="1"/>
          <p:nvPr/>
        </p:nvSpPr>
        <p:spPr>
          <a:xfrm>
            <a:off x="5591909" y="2451589"/>
            <a:ext cx="5213837" cy="2585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实现思路一：</a:t>
            </a:r>
            <a:endParaRPr lang="en-US" altLang="zh-CN" dirty="0" smtClean="0"/>
          </a:p>
          <a:p>
            <a:pPr marL="342900" marR="0" indent="-342900" algn="l" defTabSz="914400" rtl="0" fontAlgn="auto" latinLnBrk="0" hangingPunct="0">
              <a:lnSpc>
                <a:spcPct val="100000"/>
              </a:lnSpc>
              <a:spcBef>
                <a:spcPts val="0"/>
              </a:spcBef>
              <a:spcAft>
                <a:spcPts val="0"/>
              </a:spcAft>
              <a:buClrTx/>
              <a:buSzTx/>
              <a:buFontTx/>
              <a:buAutoNum type="arabicPeriod"/>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从</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v1-&gt;s1</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这条半边开始，正向遍历所有顶点，</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R="0" algn="l" defTabSz="914400" rtl="0" fontAlgn="auto" latinLnBrk="0" hangingPunct="0">
              <a:lnSpc>
                <a:spcPct val="100000"/>
              </a:lnSpc>
              <a:spcBef>
                <a:spcPts val="0"/>
              </a:spcBef>
              <a:spcAft>
                <a:spcPts val="0"/>
              </a:spcAft>
              <a:buClrTx/>
              <a:buSzTx/>
              <a:tabLst/>
            </a:pPr>
            <a:r>
              <a:rPr lang="en-US" altLang="zh-CN" dirty="0"/>
              <a:t> </a:t>
            </a:r>
            <a:r>
              <a:rPr lang="en-US" altLang="zh-CN" dirty="0" smtClean="0"/>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直至到达顶点</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s2</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2.    </a:t>
            </a:r>
            <a:r>
              <a:rPr lang="zh-CN" altLang="en-US" dirty="0" smtClean="0"/>
              <a:t>按顺序记录下所有的顶点，利用三个点删除面；</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3.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设置点</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的位置，添加点</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v2</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，以</a:t>
            </a:r>
            <a:r>
              <a:rPr lang="en-US" altLang="zh-CN" dirty="0" smtClean="0"/>
              <a:t>v2</a:t>
            </a:r>
            <a:r>
              <a:rPr lang="zh-CN" altLang="en-US" dirty="0" smtClean="0"/>
              <a:t>为中心，遍历添加面；</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endParaRPr kumimoji="0" lang="en-US" altLang="zh-CN" sz="1800" b="0" i="0" u="none" strike="noStrike" cap="none" spc="0" normalizeH="0" baseline="0" dirty="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注意面朝向以及底层点、半边、面的法向更新；</a:t>
            </a:r>
            <a:endParaRPr lang="en-US" altLang="zh-CN" dirty="0" smtClean="0"/>
          </a:p>
        </p:txBody>
      </p:sp>
      <p:sp>
        <p:nvSpPr>
          <p:cNvPr id="63" name="椭圆 62"/>
          <p:cNvSpPr/>
          <p:nvPr/>
        </p:nvSpPr>
        <p:spPr>
          <a:xfrm>
            <a:off x="2479792" y="5820509"/>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64" name="椭圆 63"/>
          <p:cNvSpPr/>
          <p:nvPr/>
        </p:nvSpPr>
        <p:spPr>
          <a:xfrm>
            <a:off x="2479791" y="4088424"/>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66" name="直接箭头连接符 65"/>
          <p:cNvCxnSpPr/>
          <p:nvPr/>
        </p:nvCxnSpPr>
        <p:spPr>
          <a:xfrm flipH="1">
            <a:off x="2550132" y="3405555"/>
            <a:ext cx="1" cy="674077"/>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69" name="TextBox 68"/>
          <p:cNvSpPr txBox="1"/>
          <p:nvPr/>
        </p:nvSpPr>
        <p:spPr>
          <a:xfrm>
            <a:off x="2689618" y="4062020"/>
            <a:ext cx="41323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71" name="TextBox 70"/>
          <p:cNvSpPr txBox="1"/>
          <p:nvPr/>
        </p:nvSpPr>
        <p:spPr>
          <a:xfrm>
            <a:off x="2633658" y="5635844"/>
            <a:ext cx="41323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nvGrpSpPr>
          <p:cNvPr id="75" name="组合 74"/>
          <p:cNvGrpSpPr/>
          <p:nvPr/>
        </p:nvGrpSpPr>
        <p:grpSpPr>
          <a:xfrm>
            <a:off x="1037673" y="1438229"/>
            <a:ext cx="3042503" cy="1914574"/>
            <a:chOff x="1037673" y="1438229"/>
            <a:chExt cx="3042503" cy="1914574"/>
          </a:xfrm>
        </p:grpSpPr>
        <p:grpSp>
          <p:nvGrpSpPr>
            <p:cNvPr id="67" name="组合 66"/>
            <p:cNvGrpSpPr/>
            <p:nvPr/>
          </p:nvGrpSpPr>
          <p:grpSpPr>
            <a:xfrm>
              <a:off x="1037673" y="1462456"/>
              <a:ext cx="3042503" cy="1890347"/>
              <a:chOff x="961292" y="1524000"/>
              <a:chExt cx="3042503" cy="1890347"/>
            </a:xfrm>
          </p:grpSpPr>
          <p:sp>
            <p:nvSpPr>
              <p:cNvPr id="39" name="六边形 38"/>
              <p:cNvSpPr/>
              <p:nvPr/>
            </p:nvSpPr>
            <p:spPr>
              <a:xfrm>
                <a:off x="961292" y="1603131"/>
                <a:ext cx="3042503" cy="1732086"/>
              </a:xfrm>
              <a:prstGeom prst="hexagon">
                <a:avLst/>
              </a:prstGeom>
              <a:ln w="25400">
                <a:solidFill>
                  <a:srgbClr val="011C96"/>
                </a:solidFill>
                <a:miter lim="400000"/>
              </a:ln>
            </p:spPr>
            <p:txBody>
              <a:bodyPr lIns="45719" rIns="45719" rtlCol="0" anchor="ctr"/>
              <a:lstStyle/>
              <a:p>
                <a:pPr algn="ctr"/>
                <a:endParaRPr lang="zh-CN" altLang="en-US"/>
              </a:p>
            </p:txBody>
          </p:sp>
          <p:cxnSp>
            <p:nvCxnSpPr>
              <p:cNvPr id="45" name="直接连接符 44"/>
              <p:cNvCxnSpPr/>
              <p:nvPr/>
            </p:nvCxnSpPr>
            <p:spPr>
              <a:xfrm>
                <a:off x="2482543" y="1603131"/>
                <a:ext cx="1"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7" name="直接连接符 46"/>
              <p:cNvCxnSpPr/>
              <p:nvPr/>
            </p:nvCxnSpPr>
            <p:spPr>
              <a:xfrm>
                <a:off x="2482544" y="2469174"/>
                <a:ext cx="0"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9" name="直接连接符 48"/>
              <p:cNvCxnSpPr>
                <a:stCxn id="39" idx="5"/>
              </p:cNvCxnSpPr>
              <p:nvPr/>
            </p:nvCxnSpPr>
            <p:spPr>
              <a:xfrm flipH="1">
                <a:off x="2482544" y="1603131"/>
                <a:ext cx="1088230"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1" name="直接连接符 50"/>
              <p:cNvCxnSpPr>
                <a:endCxn id="39" idx="2"/>
              </p:cNvCxnSpPr>
              <p:nvPr/>
            </p:nvCxnSpPr>
            <p:spPr>
              <a:xfrm flipH="1">
                <a:off x="1394314" y="2451589"/>
                <a:ext cx="1088229" cy="883628"/>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3" name="直接连接符 52"/>
              <p:cNvCxnSpPr>
                <a:stCxn id="39" idx="4"/>
              </p:cNvCxnSpPr>
              <p:nvPr/>
            </p:nvCxnSpPr>
            <p:spPr>
              <a:xfrm>
                <a:off x="1394314" y="1603131"/>
                <a:ext cx="1088229"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5" name="直接连接符 54"/>
              <p:cNvCxnSpPr>
                <a:stCxn id="39" idx="3"/>
              </p:cNvCxnSpPr>
              <p:nvPr/>
            </p:nvCxnSpPr>
            <p:spPr>
              <a:xfrm>
                <a:off x="961292" y="2469174"/>
                <a:ext cx="1521252"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7" name="直接连接符 56"/>
              <p:cNvCxnSpPr>
                <a:endCxn id="39" idx="0"/>
              </p:cNvCxnSpPr>
              <p:nvPr/>
            </p:nvCxnSpPr>
            <p:spPr>
              <a:xfrm>
                <a:off x="2482544" y="2469174"/>
                <a:ext cx="1521251"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9" name="直接连接符 58"/>
              <p:cNvCxnSpPr>
                <a:endCxn id="39" idx="1"/>
              </p:cNvCxnSpPr>
              <p:nvPr/>
            </p:nvCxnSpPr>
            <p:spPr>
              <a:xfrm>
                <a:off x="2482543" y="2451589"/>
                <a:ext cx="1088231" cy="883628"/>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60" name="椭圆 59"/>
              <p:cNvSpPr/>
              <p:nvPr/>
            </p:nvSpPr>
            <p:spPr>
              <a:xfrm>
                <a:off x="2407808" y="2372458"/>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61" name="椭圆 60"/>
              <p:cNvSpPr/>
              <p:nvPr/>
            </p:nvSpPr>
            <p:spPr>
              <a:xfrm>
                <a:off x="2405058" y="1524000"/>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62" name="椭圆 61"/>
              <p:cNvSpPr/>
              <p:nvPr/>
            </p:nvSpPr>
            <p:spPr>
              <a:xfrm>
                <a:off x="2405057" y="3256086"/>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grpSp>
        <p:sp>
          <p:nvSpPr>
            <p:cNvPr id="68" name="TextBox 67"/>
            <p:cNvSpPr txBox="1"/>
            <p:nvPr/>
          </p:nvSpPr>
          <p:spPr>
            <a:xfrm>
              <a:off x="2598490" y="1438229"/>
              <a:ext cx="41323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70" name="TextBox 69"/>
            <p:cNvSpPr txBox="1"/>
            <p:nvPr/>
          </p:nvSpPr>
          <p:spPr>
            <a:xfrm>
              <a:off x="2615247" y="2983473"/>
              <a:ext cx="41323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72" name="TextBox 71"/>
            <p:cNvSpPr txBox="1"/>
            <p:nvPr/>
          </p:nvSpPr>
          <p:spPr>
            <a:xfrm>
              <a:off x="2689618" y="2205379"/>
              <a:ext cx="32778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sp>
        <p:nvSpPr>
          <p:cNvPr id="73" name="TextBox 72"/>
          <p:cNvSpPr txBox="1"/>
          <p:nvPr/>
        </p:nvSpPr>
        <p:spPr>
          <a:xfrm>
            <a:off x="1850734" y="5086350"/>
            <a:ext cx="32778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74" name="TextBox 73"/>
          <p:cNvSpPr txBox="1"/>
          <p:nvPr/>
        </p:nvSpPr>
        <p:spPr>
          <a:xfrm>
            <a:off x="2939147" y="5086350"/>
            <a:ext cx="32778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2054034031"/>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分割点</a:t>
            </a:r>
            <a:endParaRPr lang="zh-CN" altLang="en-US" dirty="0"/>
          </a:p>
        </p:txBody>
      </p:sp>
      <p:sp>
        <p:nvSpPr>
          <p:cNvPr id="4" name="TextBox 3"/>
          <p:cNvSpPr txBox="1"/>
          <p:nvPr/>
        </p:nvSpPr>
        <p:spPr>
          <a:xfrm>
            <a:off x="474785" y="1608993"/>
            <a:ext cx="353450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实现思路二：</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p:txBody>
      </p:sp>
      <p:grpSp>
        <p:nvGrpSpPr>
          <p:cNvPr id="35" name="组合 34"/>
          <p:cNvGrpSpPr/>
          <p:nvPr/>
        </p:nvGrpSpPr>
        <p:grpSpPr>
          <a:xfrm>
            <a:off x="579359" y="2221705"/>
            <a:ext cx="2445321" cy="1538782"/>
            <a:chOff x="1037673" y="1438229"/>
            <a:chExt cx="3042503" cy="1914574"/>
          </a:xfrm>
        </p:grpSpPr>
        <p:grpSp>
          <p:nvGrpSpPr>
            <p:cNvPr id="36" name="组合 35"/>
            <p:cNvGrpSpPr/>
            <p:nvPr/>
          </p:nvGrpSpPr>
          <p:grpSpPr>
            <a:xfrm>
              <a:off x="1037673" y="1462456"/>
              <a:ext cx="3042503" cy="1890347"/>
              <a:chOff x="961292" y="1524000"/>
              <a:chExt cx="3042503" cy="1890347"/>
            </a:xfrm>
          </p:grpSpPr>
          <p:sp>
            <p:nvSpPr>
              <p:cNvPr id="40" name="六边形 39"/>
              <p:cNvSpPr/>
              <p:nvPr/>
            </p:nvSpPr>
            <p:spPr>
              <a:xfrm>
                <a:off x="961292" y="1603131"/>
                <a:ext cx="3042503" cy="1732086"/>
              </a:xfrm>
              <a:prstGeom prst="hexagon">
                <a:avLst/>
              </a:prstGeom>
              <a:ln w="25400">
                <a:solidFill>
                  <a:srgbClr val="011C96"/>
                </a:solidFill>
                <a:miter lim="400000"/>
              </a:ln>
            </p:spPr>
            <p:txBody>
              <a:bodyPr lIns="45719" rIns="45719" rtlCol="0" anchor="ctr"/>
              <a:lstStyle/>
              <a:p>
                <a:pPr algn="ctr"/>
                <a:endParaRPr lang="zh-CN" altLang="en-US"/>
              </a:p>
            </p:txBody>
          </p:sp>
          <p:cxnSp>
            <p:nvCxnSpPr>
              <p:cNvPr id="41" name="直接连接符 40"/>
              <p:cNvCxnSpPr/>
              <p:nvPr/>
            </p:nvCxnSpPr>
            <p:spPr>
              <a:xfrm>
                <a:off x="2482543" y="1603131"/>
                <a:ext cx="1"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2" name="直接连接符 41"/>
              <p:cNvCxnSpPr/>
              <p:nvPr/>
            </p:nvCxnSpPr>
            <p:spPr>
              <a:xfrm>
                <a:off x="2482544" y="2469174"/>
                <a:ext cx="0"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3" name="直接连接符 42"/>
              <p:cNvCxnSpPr>
                <a:stCxn id="40" idx="5"/>
              </p:cNvCxnSpPr>
              <p:nvPr/>
            </p:nvCxnSpPr>
            <p:spPr>
              <a:xfrm flipH="1">
                <a:off x="2482544" y="1603131"/>
                <a:ext cx="1088230"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4" name="直接连接符 43"/>
              <p:cNvCxnSpPr>
                <a:endCxn id="40" idx="2"/>
              </p:cNvCxnSpPr>
              <p:nvPr/>
            </p:nvCxnSpPr>
            <p:spPr>
              <a:xfrm flipH="1">
                <a:off x="1394314" y="2451589"/>
                <a:ext cx="1088229" cy="883628"/>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5" name="直接连接符 44"/>
              <p:cNvCxnSpPr>
                <a:stCxn id="40" idx="4"/>
              </p:cNvCxnSpPr>
              <p:nvPr/>
            </p:nvCxnSpPr>
            <p:spPr>
              <a:xfrm>
                <a:off x="1394314" y="1603131"/>
                <a:ext cx="1088229"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6" name="直接连接符 45"/>
              <p:cNvCxnSpPr>
                <a:stCxn id="40" idx="3"/>
              </p:cNvCxnSpPr>
              <p:nvPr/>
            </p:nvCxnSpPr>
            <p:spPr>
              <a:xfrm>
                <a:off x="961292" y="2469174"/>
                <a:ext cx="1521252"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7" name="直接连接符 46"/>
              <p:cNvCxnSpPr>
                <a:endCxn id="40" idx="0"/>
              </p:cNvCxnSpPr>
              <p:nvPr/>
            </p:nvCxnSpPr>
            <p:spPr>
              <a:xfrm>
                <a:off x="2482544" y="2469174"/>
                <a:ext cx="1521251"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8" name="直接连接符 47"/>
              <p:cNvCxnSpPr>
                <a:endCxn id="40" idx="1"/>
              </p:cNvCxnSpPr>
              <p:nvPr/>
            </p:nvCxnSpPr>
            <p:spPr>
              <a:xfrm>
                <a:off x="2482543" y="2451589"/>
                <a:ext cx="1088231" cy="883628"/>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49" name="椭圆 48"/>
              <p:cNvSpPr/>
              <p:nvPr/>
            </p:nvSpPr>
            <p:spPr>
              <a:xfrm>
                <a:off x="2407808" y="2372458"/>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50" name="椭圆 49"/>
              <p:cNvSpPr/>
              <p:nvPr/>
            </p:nvSpPr>
            <p:spPr>
              <a:xfrm>
                <a:off x="2405058" y="1524000"/>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51" name="椭圆 50"/>
              <p:cNvSpPr/>
              <p:nvPr/>
            </p:nvSpPr>
            <p:spPr>
              <a:xfrm>
                <a:off x="2405057" y="3256086"/>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grpSp>
        <p:sp>
          <p:nvSpPr>
            <p:cNvPr id="37" name="TextBox 36"/>
            <p:cNvSpPr txBox="1"/>
            <p:nvPr/>
          </p:nvSpPr>
          <p:spPr>
            <a:xfrm>
              <a:off x="2598490" y="1438229"/>
              <a:ext cx="41323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8" name="TextBox 37"/>
            <p:cNvSpPr txBox="1"/>
            <p:nvPr/>
          </p:nvSpPr>
          <p:spPr>
            <a:xfrm>
              <a:off x="2615247" y="2983473"/>
              <a:ext cx="41323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9" name="TextBox 38"/>
            <p:cNvSpPr txBox="1"/>
            <p:nvPr/>
          </p:nvSpPr>
          <p:spPr>
            <a:xfrm>
              <a:off x="2031334" y="2311250"/>
              <a:ext cx="537119" cy="4595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cxnSp>
        <p:nvCxnSpPr>
          <p:cNvPr id="53" name="直接箭头连接符 52"/>
          <p:cNvCxnSpPr/>
          <p:nvPr/>
        </p:nvCxnSpPr>
        <p:spPr>
          <a:xfrm flipV="1">
            <a:off x="1741953" y="2370124"/>
            <a:ext cx="0" cy="468155"/>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5" name="直接箭头连接符 54"/>
          <p:cNvCxnSpPr/>
          <p:nvPr/>
        </p:nvCxnSpPr>
        <p:spPr>
          <a:xfrm flipV="1">
            <a:off x="1925515" y="2368375"/>
            <a:ext cx="571500" cy="469904"/>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7" name="直接箭头连接符 56"/>
          <p:cNvCxnSpPr/>
          <p:nvPr/>
        </p:nvCxnSpPr>
        <p:spPr>
          <a:xfrm>
            <a:off x="1999883" y="2949476"/>
            <a:ext cx="936748"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9" name="直接箭头连接符 58"/>
          <p:cNvCxnSpPr/>
          <p:nvPr/>
        </p:nvCxnSpPr>
        <p:spPr>
          <a:xfrm>
            <a:off x="2021357" y="3102072"/>
            <a:ext cx="642710" cy="461993"/>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3" name="直接箭头连接符 62"/>
          <p:cNvCxnSpPr/>
          <p:nvPr/>
        </p:nvCxnSpPr>
        <p:spPr>
          <a:xfrm>
            <a:off x="1864871" y="3108035"/>
            <a:ext cx="1" cy="504033"/>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8" name="六边形 17"/>
          <p:cNvSpPr/>
          <p:nvPr/>
        </p:nvSpPr>
        <p:spPr>
          <a:xfrm>
            <a:off x="4733468" y="2266177"/>
            <a:ext cx="2457842" cy="1399241"/>
          </a:xfrm>
          <a:prstGeom prst="hexagon">
            <a:avLst/>
          </a:prstGeom>
          <a:ln w="25400">
            <a:solidFill>
              <a:srgbClr val="011C96"/>
            </a:solidFill>
            <a:miter lim="400000"/>
          </a:ln>
        </p:spPr>
        <p:txBody>
          <a:bodyPr lIns="45719" rIns="45719" rtlCol="0" anchor="ctr"/>
          <a:lstStyle/>
          <a:p>
            <a:pPr algn="ctr"/>
            <a:endParaRPr lang="zh-CN" altLang="en-US"/>
          </a:p>
        </p:txBody>
      </p:sp>
      <p:cxnSp>
        <p:nvCxnSpPr>
          <p:cNvPr id="23" name="直接连接符 22"/>
          <p:cNvCxnSpPr>
            <a:stCxn id="18" idx="3"/>
          </p:cNvCxnSpPr>
          <p:nvPr/>
        </p:nvCxnSpPr>
        <p:spPr>
          <a:xfrm>
            <a:off x="4733468" y="2965798"/>
            <a:ext cx="789365"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5" name="直接连接符 24"/>
          <p:cNvCxnSpPr>
            <a:endCxn id="18" idx="0"/>
          </p:cNvCxnSpPr>
          <p:nvPr/>
        </p:nvCxnSpPr>
        <p:spPr>
          <a:xfrm>
            <a:off x="6401944" y="2965798"/>
            <a:ext cx="789366" cy="1"/>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30" name="TextBox 29"/>
          <p:cNvSpPr txBox="1"/>
          <p:nvPr/>
        </p:nvSpPr>
        <p:spPr>
          <a:xfrm>
            <a:off x="6068114" y="2180923"/>
            <a:ext cx="333829" cy="2983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1" name="TextBox 30"/>
          <p:cNvSpPr txBox="1"/>
          <p:nvPr/>
        </p:nvSpPr>
        <p:spPr>
          <a:xfrm>
            <a:off x="6022908" y="3452314"/>
            <a:ext cx="333829" cy="2983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2" name="TextBox 31"/>
          <p:cNvSpPr txBox="1"/>
          <p:nvPr/>
        </p:nvSpPr>
        <p:spPr>
          <a:xfrm>
            <a:off x="5050772" y="2962412"/>
            <a:ext cx="402599" cy="3296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3" name="TextBox 32"/>
          <p:cNvSpPr txBox="1"/>
          <p:nvPr/>
        </p:nvSpPr>
        <p:spPr>
          <a:xfrm>
            <a:off x="6092045" y="2999638"/>
            <a:ext cx="355294" cy="3296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68" name="直接连接符 67"/>
          <p:cNvCxnSpPr>
            <a:endCxn id="18" idx="2"/>
          </p:cNvCxnSpPr>
          <p:nvPr/>
        </p:nvCxnSpPr>
        <p:spPr>
          <a:xfrm flipH="1">
            <a:off x="5083278" y="2965796"/>
            <a:ext cx="439555" cy="69962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72" name="直接连接符 71"/>
          <p:cNvCxnSpPr>
            <a:stCxn id="18" idx="4"/>
          </p:cNvCxnSpPr>
          <p:nvPr/>
        </p:nvCxnSpPr>
        <p:spPr>
          <a:xfrm>
            <a:off x="5083278" y="2266177"/>
            <a:ext cx="439555" cy="69962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76" name="直接连接符 75"/>
          <p:cNvCxnSpPr/>
          <p:nvPr/>
        </p:nvCxnSpPr>
        <p:spPr>
          <a:xfrm flipV="1">
            <a:off x="5522833" y="2266178"/>
            <a:ext cx="439556" cy="699618"/>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82" name="直接连接符 81"/>
          <p:cNvCxnSpPr/>
          <p:nvPr/>
        </p:nvCxnSpPr>
        <p:spPr>
          <a:xfrm>
            <a:off x="5522833" y="2965796"/>
            <a:ext cx="439555" cy="69962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88" name="直接连接符 87"/>
          <p:cNvCxnSpPr>
            <a:endCxn id="18" idx="1"/>
          </p:cNvCxnSpPr>
          <p:nvPr/>
        </p:nvCxnSpPr>
        <p:spPr>
          <a:xfrm>
            <a:off x="6395783" y="2965796"/>
            <a:ext cx="445717" cy="69962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92" name="直接连接符 91"/>
          <p:cNvCxnSpPr>
            <a:stCxn id="18" idx="5"/>
          </p:cNvCxnSpPr>
          <p:nvPr/>
        </p:nvCxnSpPr>
        <p:spPr>
          <a:xfrm flipH="1">
            <a:off x="6395783" y="2266177"/>
            <a:ext cx="445717" cy="699619"/>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8" name="椭圆 27"/>
          <p:cNvSpPr/>
          <p:nvPr/>
        </p:nvSpPr>
        <p:spPr>
          <a:xfrm>
            <a:off x="5473041" y="2901871"/>
            <a:ext cx="120746" cy="12784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6" name="椭圆 25"/>
          <p:cNvSpPr/>
          <p:nvPr/>
        </p:nvSpPr>
        <p:spPr>
          <a:xfrm>
            <a:off x="5902016" y="2187222"/>
            <a:ext cx="120746" cy="12784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7" name="椭圆 26"/>
          <p:cNvSpPr/>
          <p:nvPr/>
        </p:nvSpPr>
        <p:spPr>
          <a:xfrm>
            <a:off x="6326593" y="2903260"/>
            <a:ext cx="120746" cy="12784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9" name="椭圆 28"/>
          <p:cNvSpPr/>
          <p:nvPr/>
        </p:nvSpPr>
        <p:spPr>
          <a:xfrm>
            <a:off x="5902162" y="3601493"/>
            <a:ext cx="120746" cy="12784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98" name="直接箭头连接符 97"/>
          <p:cNvCxnSpPr/>
          <p:nvPr/>
        </p:nvCxnSpPr>
        <p:spPr>
          <a:xfrm flipV="1">
            <a:off x="5558001" y="2330102"/>
            <a:ext cx="270200" cy="469083"/>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00" name="直接箭头连接符 99"/>
          <p:cNvCxnSpPr/>
          <p:nvPr/>
        </p:nvCxnSpPr>
        <p:spPr>
          <a:xfrm>
            <a:off x="6031554" y="2305957"/>
            <a:ext cx="321514" cy="572066"/>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04" name="直接箭头连接符 103"/>
          <p:cNvCxnSpPr/>
          <p:nvPr/>
        </p:nvCxnSpPr>
        <p:spPr>
          <a:xfrm flipH="1">
            <a:off x="6539248" y="2426529"/>
            <a:ext cx="302252" cy="442702"/>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06" name="直接箭头连接符 105"/>
          <p:cNvCxnSpPr/>
          <p:nvPr/>
        </p:nvCxnSpPr>
        <p:spPr>
          <a:xfrm flipH="1">
            <a:off x="6572234" y="3029720"/>
            <a:ext cx="459385" cy="16253"/>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08" name="直接箭头连接符 107"/>
          <p:cNvCxnSpPr/>
          <p:nvPr/>
        </p:nvCxnSpPr>
        <p:spPr>
          <a:xfrm flipH="1" flipV="1">
            <a:off x="6386966" y="3057165"/>
            <a:ext cx="303408" cy="544328"/>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13" name="直接箭头连接符 112"/>
          <p:cNvCxnSpPr/>
          <p:nvPr/>
        </p:nvCxnSpPr>
        <p:spPr>
          <a:xfrm>
            <a:off x="5672275" y="3045071"/>
            <a:ext cx="325503" cy="515978"/>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16" name="直接箭头连接符 115"/>
          <p:cNvCxnSpPr/>
          <p:nvPr/>
        </p:nvCxnSpPr>
        <p:spPr>
          <a:xfrm flipH="1" flipV="1">
            <a:off x="5522833" y="3173258"/>
            <a:ext cx="270200" cy="428235"/>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39" name="六边形 138"/>
          <p:cNvSpPr/>
          <p:nvPr/>
        </p:nvSpPr>
        <p:spPr>
          <a:xfrm>
            <a:off x="8684145" y="2287078"/>
            <a:ext cx="2457842" cy="1399241"/>
          </a:xfrm>
          <a:prstGeom prst="hexagon">
            <a:avLst/>
          </a:prstGeom>
          <a:ln w="25400">
            <a:solidFill>
              <a:srgbClr val="011C96"/>
            </a:solidFill>
            <a:miter lim="400000"/>
          </a:ln>
        </p:spPr>
        <p:txBody>
          <a:bodyPr lIns="45719" rIns="45719" rtlCol="0" anchor="ctr"/>
          <a:lstStyle/>
          <a:p>
            <a:pPr algn="ctr"/>
            <a:endParaRPr lang="zh-CN" altLang="en-US"/>
          </a:p>
        </p:txBody>
      </p:sp>
      <p:cxnSp>
        <p:nvCxnSpPr>
          <p:cNvPr id="140" name="直接连接符 139"/>
          <p:cNvCxnSpPr>
            <a:stCxn id="139" idx="3"/>
          </p:cNvCxnSpPr>
          <p:nvPr/>
        </p:nvCxnSpPr>
        <p:spPr>
          <a:xfrm>
            <a:off x="8684145" y="2986699"/>
            <a:ext cx="789365"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1" name="直接连接符 140"/>
          <p:cNvCxnSpPr>
            <a:endCxn id="139" idx="0"/>
          </p:cNvCxnSpPr>
          <p:nvPr/>
        </p:nvCxnSpPr>
        <p:spPr>
          <a:xfrm>
            <a:off x="10352621" y="2986699"/>
            <a:ext cx="789366" cy="1"/>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42" name="TextBox 141"/>
          <p:cNvSpPr txBox="1"/>
          <p:nvPr/>
        </p:nvSpPr>
        <p:spPr>
          <a:xfrm>
            <a:off x="10003814" y="1988720"/>
            <a:ext cx="333829" cy="2983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43" name="TextBox 142"/>
          <p:cNvSpPr txBox="1"/>
          <p:nvPr/>
        </p:nvSpPr>
        <p:spPr>
          <a:xfrm>
            <a:off x="9669985" y="3665417"/>
            <a:ext cx="333829" cy="29835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44" name="TextBox 143"/>
          <p:cNvSpPr txBox="1"/>
          <p:nvPr/>
        </p:nvSpPr>
        <p:spPr>
          <a:xfrm>
            <a:off x="9001449" y="2983313"/>
            <a:ext cx="402599" cy="3296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146" name="直接连接符 145"/>
          <p:cNvCxnSpPr>
            <a:endCxn id="139" idx="2"/>
          </p:cNvCxnSpPr>
          <p:nvPr/>
        </p:nvCxnSpPr>
        <p:spPr>
          <a:xfrm flipH="1">
            <a:off x="9033955" y="2986697"/>
            <a:ext cx="439555" cy="69962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7" name="直接连接符 146"/>
          <p:cNvCxnSpPr>
            <a:stCxn id="139" idx="4"/>
          </p:cNvCxnSpPr>
          <p:nvPr/>
        </p:nvCxnSpPr>
        <p:spPr>
          <a:xfrm>
            <a:off x="9033955" y="2287078"/>
            <a:ext cx="439555" cy="69962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8" name="直接连接符 147"/>
          <p:cNvCxnSpPr/>
          <p:nvPr/>
        </p:nvCxnSpPr>
        <p:spPr>
          <a:xfrm flipV="1">
            <a:off x="9473510" y="2287079"/>
            <a:ext cx="439556" cy="699618"/>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9" name="直接连接符 148"/>
          <p:cNvCxnSpPr/>
          <p:nvPr/>
        </p:nvCxnSpPr>
        <p:spPr>
          <a:xfrm>
            <a:off x="9473510" y="2986697"/>
            <a:ext cx="439555" cy="69962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0" name="直接连接符 149"/>
          <p:cNvCxnSpPr>
            <a:endCxn id="139" idx="1"/>
          </p:cNvCxnSpPr>
          <p:nvPr/>
        </p:nvCxnSpPr>
        <p:spPr>
          <a:xfrm>
            <a:off x="10346460" y="2986697"/>
            <a:ext cx="445717" cy="69962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1" name="直接连接符 150"/>
          <p:cNvCxnSpPr>
            <a:stCxn id="139" idx="5"/>
          </p:cNvCxnSpPr>
          <p:nvPr/>
        </p:nvCxnSpPr>
        <p:spPr>
          <a:xfrm flipH="1">
            <a:off x="10346460" y="2287078"/>
            <a:ext cx="445717" cy="699619"/>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6" name="直接箭头连接符 155"/>
          <p:cNvCxnSpPr/>
          <p:nvPr/>
        </p:nvCxnSpPr>
        <p:spPr>
          <a:xfrm flipV="1">
            <a:off x="9508678" y="2351003"/>
            <a:ext cx="270200" cy="469083"/>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7" name="直接箭头连接符 156"/>
          <p:cNvCxnSpPr/>
          <p:nvPr/>
        </p:nvCxnSpPr>
        <p:spPr>
          <a:xfrm>
            <a:off x="10043775" y="2309274"/>
            <a:ext cx="321514" cy="572066"/>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8" name="直接箭头连接符 157"/>
          <p:cNvCxnSpPr/>
          <p:nvPr/>
        </p:nvCxnSpPr>
        <p:spPr>
          <a:xfrm flipH="1">
            <a:off x="10489925" y="2447430"/>
            <a:ext cx="302252" cy="442702"/>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9" name="直接箭头连接符 158"/>
          <p:cNvCxnSpPr/>
          <p:nvPr/>
        </p:nvCxnSpPr>
        <p:spPr>
          <a:xfrm flipH="1">
            <a:off x="10522911" y="3050621"/>
            <a:ext cx="459385" cy="16253"/>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0" name="直接箭头连接符 159"/>
          <p:cNvCxnSpPr/>
          <p:nvPr/>
        </p:nvCxnSpPr>
        <p:spPr>
          <a:xfrm flipH="1" flipV="1">
            <a:off x="10346435" y="3104442"/>
            <a:ext cx="329639" cy="544328"/>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2" name="直接箭头连接符 161"/>
          <p:cNvCxnSpPr/>
          <p:nvPr/>
        </p:nvCxnSpPr>
        <p:spPr>
          <a:xfrm flipH="1" flipV="1">
            <a:off x="9473510" y="3194159"/>
            <a:ext cx="270200" cy="428235"/>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8" name="直接连接符 167"/>
          <p:cNvCxnSpPr/>
          <p:nvPr/>
        </p:nvCxnSpPr>
        <p:spPr>
          <a:xfrm>
            <a:off x="9913065" y="2287078"/>
            <a:ext cx="433395" cy="69962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53" name="椭圆 152"/>
          <p:cNvSpPr/>
          <p:nvPr/>
        </p:nvSpPr>
        <p:spPr>
          <a:xfrm>
            <a:off x="9852692" y="2219864"/>
            <a:ext cx="120746" cy="12784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171" name="直接连接符 170"/>
          <p:cNvCxnSpPr/>
          <p:nvPr/>
        </p:nvCxnSpPr>
        <p:spPr>
          <a:xfrm flipH="1">
            <a:off x="9913065" y="2986700"/>
            <a:ext cx="452224" cy="678718"/>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55" name="椭圆 154"/>
          <p:cNvSpPr/>
          <p:nvPr/>
        </p:nvSpPr>
        <p:spPr>
          <a:xfrm>
            <a:off x="9852033" y="3608480"/>
            <a:ext cx="120746" cy="12784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173" name="直接箭头连接符 172"/>
          <p:cNvCxnSpPr/>
          <p:nvPr/>
        </p:nvCxnSpPr>
        <p:spPr>
          <a:xfrm flipH="1">
            <a:off x="10043775" y="3173258"/>
            <a:ext cx="293868" cy="460031"/>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45" name="TextBox 144"/>
          <p:cNvSpPr txBox="1"/>
          <p:nvPr/>
        </p:nvSpPr>
        <p:spPr>
          <a:xfrm>
            <a:off x="10489635" y="2986466"/>
            <a:ext cx="355294" cy="3296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176" name="直接箭头连接符 175"/>
          <p:cNvCxnSpPr/>
          <p:nvPr/>
        </p:nvCxnSpPr>
        <p:spPr>
          <a:xfrm>
            <a:off x="9643778" y="2929316"/>
            <a:ext cx="560754" cy="0"/>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78" name="直接箭头连接符 177"/>
          <p:cNvCxnSpPr/>
          <p:nvPr/>
        </p:nvCxnSpPr>
        <p:spPr>
          <a:xfrm flipH="1" flipV="1">
            <a:off x="9912406" y="2426529"/>
            <a:ext cx="217356" cy="372656"/>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0" name="直接箭头连接符 179"/>
          <p:cNvCxnSpPr/>
          <p:nvPr/>
        </p:nvCxnSpPr>
        <p:spPr>
          <a:xfrm flipH="1">
            <a:off x="9661193" y="2538267"/>
            <a:ext cx="182707" cy="316697"/>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2" name="直接箭头连接符 181"/>
          <p:cNvCxnSpPr/>
          <p:nvPr/>
        </p:nvCxnSpPr>
        <p:spPr>
          <a:xfrm flipH="1">
            <a:off x="9608610" y="3050621"/>
            <a:ext cx="582099" cy="0"/>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6" name="直接箭头连接符 185"/>
          <p:cNvCxnSpPr/>
          <p:nvPr/>
        </p:nvCxnSpPr>
        <p:spPr>
          <a:xfrm flipV="1">
            <a:off x="9963987" y="3100881"/>
            <a:ext cx="231753" cy="336392"/>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9" name="直接箭头连接符 188"/>
          <p:cNvCxnSpPr/>
          <p:nvPr/>
        </p:nvCxnSpPr>
        <p:spPr>
          <a:xfrm>
            <a:off x="9693288" y="3151311"/>
            <a:ext cx="206371" cy="312338"/>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93" name="直接连接符 192"/>
          <p:cNvCxnSpPr/>
          <p:nvPr/>
        </p:nvCxnSpPr>
        <p:spPr>
          <a:xfrm>
            <a:off x="9508678" y="2986700"/>
            <a:ext cx="843943"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52" name="椭圆 151"/>
          <p:cNvSpPr/>
          <p:nvPr/>
        </p:nvSpPr>
        <p:spPr>
          <a:xfrm>
            <a:off x="9393915" y="2917222"/>
            <a:ext cx="120746" cy="12784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154" name="椭圆 153"/>
          <p:cNvSpPr/>
          <p:nvPr/>
        </p:nvSpPr>
        <p:spPr>
          <a:xfrm>
            <a:off x="10304916" y="2903259"/>
            <a:ext cx="120746" cy="12784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194" name="TextBox 193"/>
          <p:cNvSpPr txBox="1"/>
          <p:nvPr/>
        </p:nvSpPr>
        <p:spPr>
          <a:xfrm>
            <a:off x="1146794" y="4211515"/>
            <a:ext cx="8830395"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1.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获取</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的从</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s1</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到</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s2</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的半边集合（</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条半边）</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2. </a:t>
            </a:r>
            <a:r>
              <a:rPr lang="zh-CN" altLang="en-US" dirty="0" smtClean="0"/>
              <a:t>遍历半边集合，设置</a:t>
            </a:r>
            <a:r>
              <a:rPr lang="zh-CN" altLang="en-US" dirty="0"/>
              <a:t>半边</a:t>
            </a:r>
            <a:r>
              <a:rPr lang="en-US" altLang="zh-CN" dirty="0" smtClean="0"/>
              <a:t>opposite</a:t>
            </a:r>
            <a:r>
              <a:rPr lang="zh-CN" altLang="en-US" dirty="0" smtClean="0"/>
              <a:t>的</a:t>
            </a:r>
            <a:r>
              <a:rPr lang="en-US" altLang="zh-CN" dirty="0" err="1" smtClean="0"/>
              <a:t>to_vertex</a:t>
            </a:r>
            <a:r>
              <a:rPr lang="zh-CN" altLang="en-US" dirty="0" smtClean="0"/>
              <a:t>为</a:t>
            </a:r>
            <a:r>
              <a:rPr lang="en-US" altLang="zh-CN" dirty="0" smtClean="0"/>
              <a:t>v2</a:t>
            </a:r>
            <a:r>
              <a:rPr lang="zh-CN" altLang="en-US" dirty="0" smtClean="0"/>
              <a:t>（前</a:t>
            </a:r>
            <a:r>
              <a:rPr lang="en-US" altLang="zh-CN" dirty="0" smtClean="0"/>
              <a:t>n-1</a:t>
            </a:r>
            <a:r>
              <a:rPr lang="zh-CN" altLang="en-US" dirty="0" smtClean="0"/>
              <a:t>条半边）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3.</a:t>
            </a:r>
            <a:r>
              <a:rPr kumimoji="0" lang="en-US" altLang="zh-CN" sz="1800" b="0" i="0" u="none" strike="noStrike" cap="none" spc="0" normalizeH="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dirty="0" smtClean="0">
                <a:ln>
                  <a:noFill/>
                </a:ln>
                <a:solidFill>
                  <a:srgbClr val="000000"/>
                </a:solidFill>
                <a:effectLst/>
                <a:uFillTx/>
                <a:latin typeface="+mn-lt"/>
                <a:ea typeface="+mn-ea"/>
                <a:cs typeface="+mn-cs"/>
                <a:sym typeface="Arial"/>
              </a:rPr>
              <a:t>设置</a:t>
            </a:r>
            <a:r>
              <a:rPr kumimoji="0" lang="en-US" altLang="zh-CN" sz="1800" b="0" i="0" u="none" strike="noStrike" cap="none" spc="0" normalizeH="0" dirty="0" smtClean="0">
                <a:ln>
                  <a:noFill/>
                </a:ln>
                <a:solidFill>
                  <a:srgbClr val="000000"/>
                </a:solidFill>
                <a:effectLst/>
                <a:uFillTx/>
                <a:latin typeface="+mn-lt"/>
                <a:ea typeface="+mn-ea"/>
                <a:cs typeface="+mn-cs"/>
                <a:sym typeface="Arial"/>
              </a:rPr>
              <a:t>v2</a:t>
            </a:r>
            <a:r>
              <a:rPr kumimoji="0" lang="zh-CN" altLang="en-US" sz="1800" b="0" i="0" u="none" strike="noStrike" cap="none" spc="0" normalizeH="0" dirty="0" smtClean="0">
                <a:ln>
                  <a:noFill/>
                </a:ln>
                <a:solidFill>
                  <a:srgbClr val="000000"/>
                </a:solidFill>
                <a:effectLst/>
                <a:uFillTx/>
                <a:latin typeface="+mn-lt"/>
                <a:ea typeface="+mn-ea"/>
                <a:cs typeface="+mn-cs"/>
                <a:sym typeface="Arial"/>
              </a:rPr>
              <a:t>的半边：</a:t>
            </a:r>
            <a:r>
              <a:rPr kumimoji="0" lang="en-US" altLang="zh-CN" sz="1800" b="0" i="0" u="none" strike="noStrike" cap="none" spc="0" normalizeH="0" dirty="0" smtClean="0">
                <a:ln>
                  <a:noFill/>
                </a:ln>
                <a:solidFill>
                  <a:srgbClr val="000000"/>
                </a:solidFill>
                <a:effectLst/>
                <a:uFillTx/>
                <a:latin typeface="+mn-lt"/>
                <a:ea typeface="+mn-ea"/>
                <a:cs typeface="+mn-cs"/>
                <a:sym typeface="Arial"/>
              </a:rPr>
              <a:t>s2-&gt;v1</a:t>
            </a:r>
            <a:r>
              <a:rPr kumimoji="0" lang="zh-CN" altLang="en-US" sz="1800" b="0" i="0" u="none" strike="noStrike" cap="none" spc="0" normalizeH="0" dirty="0" smtClean="0">
                <a:ln>
                  <a:noFill/>
                </a:ln>
                <a:solidFill>
                  <a:srgbClr val="000000"/>
                </a:solidFill>
                <a:effectLst/>
                <a:uFillTx/>
                <a:latin typeface="+mn-lt"/>
                <a:ea typeface="+mn-ea"/>
                <a:cs typeface="+mn-cs"/>
                <a:sym typeface="Arial"/>
              </a:rPr>
              <a:t>的反向半边</a:t>
            </a:r>
            <a:endParaRPr kumimoji="0" lang="en-US" altLang="zh-CN" sz="1800" b="0" i="0" u="none" strike="noStrike" cap="none" spc="0" normalizeH="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baseline="0" dirty="0" smtClean="0"/>
              <a:t>4. </a:t>
            </a:r>
            <a:r>
              <a:rPr lang="zh-CN" altLang="en-US" baseline="0" dirty="0" smtClean="0"/>
              <a:t>新建面，新建边，重建半边关系</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3285480753"/>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分割点</a:t>
            </a:r>
            <a:endParaRPr lang="zh-CN" altLang="en-US" dirty="0"/>
          </a:p>
        </p:txBody>
      </p:sp>
      <p:sp>
        <p:nvSpPr>
          <p:cNvPr id="4" name="TextBox 3"/>
          <p:cNvSpPr txBox="1"/>
          <p:nvPr/>
        </p:nvSpPr>
        <p:spPr>
          <a:xfrm>
            <a:off x="677007" y="1793683"/>
            <a:ext cx="21717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实现思路三：</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nvGrpSpPr>
          <p:cNvPr id="5" name="组合 4"/>
          <p:cNvGrpSpPr/>
          <p:nvPr/>
        </p:nvGrpSpPr>
        <p:grpSpPr>
          <a:xfrm>
            <a:off x="579359" y="2221705"/>
            <a:ext cx="2445321" cy="1538782"/>
            <a:chOff x="1037673" y="1438229"/>
            <a:chExt cx="3042503" cy="1914574"/>
          </a:xfrm>
        </p:grpSpPr>
        <p:grpSp>
          <p:nvGrpSpPr>
            <p:cNvPr id="6" name="组合 5"/>
            <p:cNvGrpSpPr/>
            <p:nvPr/>
          </p:nvGrpSpPr>
          <p:grpSpPr>
            <a:xfrm>
              <a:off x="1037673" y="1462456"/>
              <a:ext cx="3042503" cy="1890347"/>
              <a:chOff x="961292" y="1524000"/>
              <a:chExt cx="3042503" cy="1890347"/>
            </a:xfrm>
          </p:grpSpPr>
          <p:sp>
            <p:nvSpPr>
              <p:cNvPr id="10" name="六边形 9"/>
              <p:cNvSpPr/>
              <p:nvPr/>
            </p:nvSpPr>
            <p:spPr>
              <a:xfrm>
                <a:off x="961292" y="1603131"/>
                <a:ext cx="3042503" cy="1732086"/>
              </a:xfrm>
              <a:prstGeom prst="hexagon">
                <a:avLst/>
              </a:prstGeom>
              <a:ln w="25400">
                <a:solidFill>
                  <a:srgbClr val="011C96"/>
                </a:solidFill>
                <a:miter lim="400000"/>
              </a:ln>
            </p:spPr>
            <p:txBody>
              <a:bodyPr lIns="45719" rIns="45719" rtlCol="0" anchor="ctr"/>
              <a:lstStyle/>
              <a:p>
                <a:pPr algn="ctr"/>
                <a:endParaRPr lang="zh-CN" altLang="en-US"/>
              </a:p>
            </p:txBody>
          </p:sp>
          <p:cxnSp>
            <p:nvCxnSpPr>
              <p:cNvPr id="11" name="直接连接符 10"/>
              <p:cNvCxnSpPr/>
              <p:nvPr/>
            </p:nvCxnSpPr>
            <p:spPr>
              <a:xfrm>
                <a:off x="2482543" y="1603131"/>
                <a:ext cx="1"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2" name="直接连接符 11"/>
              <p:cNvCxnSpPr/>
              <p:nvPr/>
            </p:nvCxnSpPr>
            <p:spPr>
              <a:xfrm>
                <a:off x="2482544" y="2469174"/>
                <a:ext cx="0"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3" name="直接连接符 12"/>
              <p:cNvCxnSpPr>
                <a:stCxn id="10" idx="5"/>
              </p:cNvCxnSpPr>
              <p:nvPr/>
            </p:nvCxnSpPr>
            <p:spPr>
              <a:xfrm flipH="1">
                <a:off x="2482544" y="1603131"/>
                <a:ext cx="1088230"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 name="直接连接符 13"/>
              <p:cNvCxnSpPr>
                <a:endCxn id="10" idx="2"/>
              </p:cNvCxnSpPr>
              <p:nvPr/>
            </p:nvCxnSpPr>
            <p:spPr>
              <a:xfrm flipH="1">
                <a:off x="1394314" y="2451589"/>
                <a:ext cx="1088229" cy="883628"/>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 name="直接连接符 14"/>
              <p:cNvCxnSpPr>
                <a:stCxn id="10" idx="4"/>
              </p:cNvCxnSpPr>
              <p:nvPr/>
            </p:nvCxnSpPr>
            <p:spPr>
              <a:xfrm>
                <a:off x="1394314" y="1603131"/>
                <a:ext cx="1088229" cy="86604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 name="直接连接符 15"/>
              <p:cNvCxnSpPr>
                <a:stCxn id="10" idx="3"/>
              </p:cNvCxnSpPr>
              <p:nvPr/>
            </p:nvCxnSpPr>
            <p:spPr>
              <a:xfrm>
                <a:off x="961292" y="2469174"/>
                <a:ext cx="1521252"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7" name="直接连接符 16"/>
              <p:cNvCxnSpPr>
                <a:endCxn id="10" idx="0"/>
              </p:cNvCxnSpPr>
              <p:nvPr/>
            </p:nvCxnSpPr>
            <p:spPr>
              <a:xfrm>
                <a:off x="2482544" y="2469174"/>
                <a:ext cx="1521251"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 name="直接连接符 17"/>
              <p:cNvCxnSpPr>
                <a:endCxn id="10" idx="1"/>
              </p:cNvCxnSpPr>
              <p:nvPr/>
            </p:nvCxnSpPr>
            <p:spPr>
              <a:xfrm>
                <a:off x="2482543" y="2451589"/>
                <a:ext cx="1088231" cy="883628"/>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9" name="椭圆 18"/>
              <p:cNvSpPr/>
              <p:nvPr/>
            </p:nvSpPr>
            <p:spPr>
              <a:xfrm>
                <a:off x="2407808" y="2372458"/>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0" name="椭圆 19"/>
              <p:cNvSpPr/>
              <p:nvPr/>
            </p:nvSpPr>
            <p:spPr>
              <a:xfrm>
                <a:off x="2405058" y="1524000"/>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1" name="椭圆 20"/>
              <p:cNvSpPr/>
              <p:nvPr/>
            </p:nvSpPr>
            <p:spPr>
              <a:xfrm>
                <a:off x="2405057" y="3256086"/>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grpSp>
        <p:sp>
          <p:nvSpPr>
            <p:cNvPr id="7" name="TextBox 6"/>
            <p:cNvSpPr txBox="1"/>
            <p:nvPr/>
          </p:nvSpPr>
          <p:spPr>
            <a:xfrm>
              <a:off x="2598490" y="1438229"/>
              <a:ext cx="41323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 name="TextBox 7"/>
            <p:cNvSpPr txBox="1"/>
            <p:nvPr/>
          </p:nvSpPr>
          <p:spPr>
            <a:xfrm>
              <a:off x="2615247" y="2983473"/>
              <a:ext cx="41323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s2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9" name="TextBox 8"/>
            <p:cNvSpPr txBox="1"/>
            <p:nvPr/>
          </p:nvSpPr>
          <p:spPr>
            <a:xfrm>
              <a:off x="2031334" y="2311250"/>
              <a:ext cx="537119" cy="45952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sp>
        <p:nvSpPr>
          <p:cNvPr id="27" name="TextBox 26"/>
          <p:cNvSpPr txBox="1"/>
          <p:nvPr/>
        </p:nvSpPr>
        <p:spPr>
          <a:xfrm>
            <a:off x="1190689" y="4457700"/>
            <a:ext cx="6511373"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新建边，</a:t>
            </a:r>
            <a:r>
              <a:rPr lang="en-US" altLang="zh-CN" dirty="0" smtClean="0"/>
              <a:t>new_v1s1</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dirty="0">
                <a:ln>
                  <a:noFill/>
                </a:ln>
                <a:solidFill>
                  <a:srgbClr val="000000"/>
                </a:solidFill>
                <a:effectLst/>
                <a:uFillTx/>
                <a:latin typeface="+mn-lt"/>
                <a:ea typeface="+mn-ea"/>
                <a:cs typeface="+mn-cs"/>
                <a:sym typeface="Arial"/>
              </a:rPr>
              <a:t> </a:t>
            </a:r>
            <a:r>
              <a:rPr kumimoji="0" lang="en-US" altLang="zh-CN" sz="1800" b="0" i="0" u="none" strike="noStrike" cap="none" spc="0" normalizeH="0" dirty="0" smtClean="0">
                <a:ln>
                  <a:noFill/>
                </a:ln>
                <a:solidFill>
                  <a:srgbClr val="000000"/>
                </a:solidFill>
                <a:effectLst/>
                <a:uFillTx/>
                <a:latin typeface="+mn-lt"/>
                <a:ea typeface="+mn-ea"/>
                <a:cs typeface="+mn-cs"/>
                <a:sym typeface="Arial"/>
              </a:rPr>
              <a:t>        </a:t>
            </a:r>
            <a:r>
              <a:rPr lang="zh-CN" altLang="en-US" dirty="0" smtClean="0"/>
              <a:t>令</a:t>
            </a:r>
            <a:r>
              <a:rPr lang="en-US" altLang="zh-CN" dirty="0" smtClean="0"/>
              <a:t>new_v1s1</a:t>
            </a:r>
            <a:r>
              <a:rPr lang="zh-CN" altLang="en-US" dirty="0" smtClean="0"/>
              <a:t>的</a:t>
            </a:r>
            <a:r>
              <a:rPr lang="en-US" altLang="zh-CN" dirty="0"/>
              <a:t>v</a:t>
            </a:r>
            <a:r>
              <a:rPr lang="en-US" altLang="zh-CN" dirty="0" smtClean="0"/>
              <a:t>1-&gt;s1</a:t>
            </a:r>
            <a:r>
              <a:rPr lang="zh-CN" altLang="en-US" dirty="0" smtClean="0"/>
              <a:t>与原来的</a:t>
            </a:r>
            <a:r>
              <a:rPr lang="en-US" altLang="zh-CN" dirty="0" smtClean="0"/>
              <a:t>v1s1</a:t>
            </a:r>
            <a:r>
              <a:rPr lang="zh-CN" altLang="en-US" dirty="0" smtClean="0"/>
              <a:t>的</a:t>
            </a:r>
            <a:r>
              <a:rPr lang="en-US" altLang="zh-CN" dirty="0"/>
              <a:t>s</a:t>
            </a:r>
            <a:r>
              <a:rPr lang="en-US" altLang="zh-CN" dirty="0" smtClean="0"/>
              <a:t>1-&gt;v1</a:t>
            </a:r>
            <a:r>
              <a:rPr lang="zh-CN" altLang="en-US" dirty="0" smtClean="0"/>
              <a:t>构成循环</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新建面</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f1</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lang="zh-CN" altLang="en-US" dirty="0" smtClean="0"/>
              <a:t>设定上述两条半边引用的面为这个新建面</a:t>
            </a:r>
            <a:r>
              <a:rPr lang="en-US" altLang="zh-CN" dirty="0" smtClean="0"/>
              <a:t>f1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8" name="TextBox 27"/>
          <p:cNvSpPr txBox="1"/>
          <p:nvPr/>
        </p:nvSpPr>
        <p:spPr>
          <a:xfrm>
            <a:off x="1190689" y="5418993"/>
            <a:ext cx="6511373"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新建边，</a:t>
            </a:r>
            <a:r>
              <a:rPr lang="en-US" altLang="zh-CN" dirty="0" smtClean="0"/>
              <a:t>new_v1s2</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dirty="0">
                <a:ln>
                  <a:noFill/>
                </a:ln>
                <a:solidFill>
                  <a:srgbClr val="000000"/>
                </a:solidFill>
                <a:effectLst/>
                <a:uFillTx/>
                <a:latin typeface="+mn-lt"/>
                <a:ea typeface="+mn-ea"/>
                <a:cs typeface="+mn-cs"/>
                <a:sym typeface="Arial"/>
              </a:rPr>
              <a:t> </a:t>
            </a:r>
            <a:r>
              <a:rPr kumimoji="0" lang="en-US" altLang="zh-CN" sz="1800" b="0" i="0" u="none" strike="noStrike" cap="none" spc="0" normalizeH="0" dirty="0" smtClean="0">
                <a:ln>
                  <a:noFill/>
                </a:ln>
                <a:solidFill>
                  <a:srgbClr val="000000"/>
                </a:solidFill>
                <a:effectLst/>
                <a:uFillTx/>
                <a:latin typeface="+mn-lt"/>
                <a:ea typeface="+mn-ea"/>
                <a:cs typeface="+mn-cs"/>
                <a:sym typeface="Arial"/>
              </a:rPr>
              <a:t>        </a:t>
            </a:r>
            <a:r>
              <a:rPr lang="zh-CN" altLang="en-US" dirty="0" smtClean="0"/>
              <a:t>令</a:t>
            </a:r>
            <a:r>
              <a:rPr lang="en-US" altLang="zh-CN" dirty="0" smtClean="0"/>
              <a:t>new_v1s2</a:t>
            </a:r>
            <a:r>
              <a:rPr lang="zh-CN" altLang="en-US" dirty="0" smtClean="0"/>
              <a:t>的</a:t>
            </a:r>
            <a:r>
              <a:rPr lang="en-US" altLang="zh-CN" dirty="0" smtClean="0"/>
              <a:t>s2-&gt;v1</a:t>
            </a:r>
            <a:r>
              <a:rPr lang="zh-CN" altLang="en-US" dirty="0" smtClean="0"/>
              <a:t>与原来的</a:t>
            </a:r>
            <a:r>
              <a:rPr lang="en-US" altLang="zh-CN" dirty="0" smtClean="0"/>
              <a:t>v1s2</a:t>
            </a:r>
            <a:r>
              <a:rPr lang="zh-CN" altLang="en-US" dirty="0" smtClean="0"/>
              <a:t>的</a:t>
            </a:r>
            <a:r>
              <a:rPr lang="en-US" altLang="zh-CN" dirty="0" smtClean="0"/>
              <a:t>v1-&gt;s2</a:t>
            </a:r>
            <a:r>
              <a:rPr lang="zh-CN" altLang="en-US" dirty="0" smtClean="0"/>
              <a:t>构成循环</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新建面</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f2</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，设定上述两条半边引用的面为这个新建面</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f2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32" name="直接连接符 31"/>
          <p:cNvCxnSpPr/>
          <p:nvPr/>
        </p:nvCxnSpPr>
        <p:spPr>
          <a:xfrm>
            <a:off x="5583115" y="1793683"/>
            <a:ext cx="0" cy="206614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5" name="直接连接符 34"/>
          <p:cNvCxnSpPr/>
          <p:nvPr/>
        </p:nvCxnSpPr>
        <p:spPr>
          <a:xfrm>
            <a:off x="6412499" y="1805411"/>
            <a:ext cx="0" cy="206614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7" name="直接箭头连接符 36"/>
          <p:cNvCxnSpPr/>
          <p:nvPr/>
        </p:nvCxnSpPr>
        <p:spPr>
          <a:xfrm flipV="1">
            <a:off x="5433657" y="1978348"/>
            <a:ext cx="8792" cy="1782139"/>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9" name="直接箭头连接符 38"/>
          <p:cNvCxnSpPr/>
          <p:nvPr/>
        </p:nvCxnSpPr>
        <p:spPr>
          <a:xfrm flipH="1">
            <a:off x="6550261" y="1978348"/>
            <a:ext cx="1" cy="1782139"/>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41" name="圆角矩形 40"/>
          <p:cNvSpPr/>
          <p:nvPr/>
        </p:nvSpPr>
        <p:spPr>
          <a:xfrm>
            <a:off x="5336931" y="1485900"/>
            <a:ext cx="1415561" cy="319511"/>
          </a:xfrm>
          <a:prstGeom prst="roundRect">
            <a:avLst/>
          </a:prstGeom>
          <a:ln w="25400">
            <a:solidFill>
              <a:srgbClr val="011C96"/>
            </a:solidFill>
            <a:miter lim="400000"/>
          </a:ln>
        </p:spPr>
        <p:txBody>
          <a:bodyPr lIns="45719" rIns="45719" rtlCol="0" anchor="ctr"/>
          <a:lstStyle/>
          <a:p>
            <a:pPr algn="ctr"/>
            <a:endParaRPr lang="zh-CN" altLang="en-US"/>
          </a:p>
        </p:txBody>
      </p:sp>
      <p:sp>
        <p:nvSpPr>
          <p:cNvPr id="43" name="圆角矩形 42"/>
          <p:cNvSpPr/>
          <p:nvPr/>
        </p:nvSpPr>
        <p:spPr>
          <a:xfrm>
            <a:off x="5306157" y="3889131"/>
            <a:ext cx="1415561" cy="319511"/>
          </a:xfrm>
          <a:prstGeom prst="roundRect">
            <a:avLst/>
          </a:prstGeom>
          <a:ln w="25400">
            <a:solidFill>
              <a:srgbClr val="011C96"/>
            </a:solidFill>
            <a:miter lim="400000"/>
          </a:ln>
        </p:spPr>
        <p:txBody>
          <a:bodyPr lIns="45719" rIns="45719" rtlCol="0" anchor="ctr"/>
          <a:lstStyle/>
          <a:p>
            <a:pPr algn="ctr"/>
            <a:endParaRPr lang="zh-CN" altLang="en-US"/>
          </a:p>
        </p:txBody>
      </p:sp>
      <p:sp>
        <p:nvSpPr>
          <p:cNvPr id="44" name="TextBox 43"/>
          <p:cNvSpPr txBox="1"/>
          <p:nvPr/>
        </p:nvSpPr>
        <p:spPr>
          <a:xfrm>
            <a:off x="5917223" y="1469811"/>
            <a:ext cx="67991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s1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5" name="TextBox 44"/>
          <p:cNvSpPr txBox="1"/>
          <p:nvPr/>
        </p:nvSpPr>
        <p:spPr>
          <a:xfrm>
            <a:off x="5904032" y="3875972"/>
            <a:ext cx="86455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49" name="直接箭头连接符 48"/>
          <p:cNvCxnSpPr/>
          <p:nvPr/>
        </p:nvCxnSpPr>
        <p:spPr>
          <a:xfrm>
            <a:off x="5706208" y="1978348"/>
            <a:ext cx="0" cy="1782139"/>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1" name="直接箭头连接符 50"/>
          <p:cNvCxnSpPr/>
          <p:nvPr/>
        </p:nvCxnSpPr>
        <p:spPr>
          <a:xfrm flipV="1">
            <a:off x="6318724" y="1916723"/>
            <a:ext cx="0" cy="1843764"/>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4" name="直接箭头连接符 53"/>
          <p:cNvCxnSpPr/>
          <p:nvPr/>
        </p:nvCxnSpPr>
        <p:spPr>
          <a:xfrm flipV="1">
            <a:off x="1739742" y="2370124"/>
            <a:ext cx="0" cy="499293"/>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6" name="直接箭头连接符 55"/>
          <p:cNvCxnSpPr/>
          <p:nvPr/>
        </p:nvCxnSpPr>
        <p:spPr>
          <a:xfrm>
            <a:off x="1877457" y="2483375"/>
            <a:ext cx="0" cy="364089"/>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59" name="TextBox 58"/>
          <p:cNvSpPr txBox="1"/>
          <p:nvPr/>
        </p:nvSpPr>
        <p:spPr>
          <a:xfrm>
            <a:off x="4666871" y="2296089"/>
            <a:ext cx="79316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err="1" smtClean="0"/>
              <a:t>old_o</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0" name="TextBox 59"/>
          <p:cNvSpPr txBox="1"/>
          <p:nvPr/>
        </p:nvSpPr>
        <p:spPr>
          <a:xfrm>
            <a:off x="5507451" y="2595342"/>
            <a:ext cx="79316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err="1" smtClean="0"/>
              <a:t>old_i</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1" name="TextBox 60"/>
          <p:cNvSpPr txBox="1"/>
          <p:nvPr/>
        </p:nvSpPr>
        <p:spPr>
          <a:xfrm>
            <a:off x="5757100" y="2986699"/>
            <a:ext cx="79316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err="1" smtClean="0"/>
              <a:t>new_o</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2" name="TextBox 61"/>
          <p:cNvSpPr txBox="1"/>
          <p:nvPr/>
        </p:nvSpPr>
        <p:spPr>
          <a:xfrm>
            <a:off x="6603008" y="2273913"/>
            <a:ext cx="79316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err="1" smtClean="0"/>
              <a:t>new_i</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3" name="TextBox 62"/>
          <p:cNvSpPr txBox="1"/>
          <p:nvPr/>
        </p:nvSpPr>
        <p:spPr>
          <a:xfrm>
            <a:off x="7702062" y="1654476"/>
            <a:ext cx="2409092" cy="2585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建立半边关系</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a:t>
            </a:r>
            <a:r>
              <a:rPr lang="en-US" altLang="zh-CN" dirty="0" err="1" smtClean="0"/>
              <a:t>prev_old_i</a:t>
            </a:r>
            <a:r>
              <a:rPr lang="zh-CN" altLang="en-US" dirty="0" smtClean="0"/>
              <a:t>，</a:t>
            </a:r>
            <a:r>
              <a:rPr lang="en-US" altLang="zh-CN" dirty="0" err="1" smtClean="0"/>
              <a:t>new_i</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new_i</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next_old_i</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a:t>
            </a:r>
            <a:r>
              <a:rPr lang="en-US" altLang="zh-CN" dirty="0" err="1" smtClean="0"/>
              <a:t>old_i</a:t>
            </a:r>
            <a:r>
              <a:rPr lang="zh-CN" altLang="en-US" dirty="0" smtClean="0"/>
              <a:t>，</a:t>
            </a:r>
            <a:r>
              <a:rPr lang="en-US" altLang="zh-CN" dirty="0" err="1" smtClean="0"/>
              <a:t>new_o</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new_o</a:t>
            </a:r>
            <a:r>
              <a:rPr lang="zh-CN" altLang="en-US" dirty="0" smtClean="0"/>
              <a:t>，</a:t>
            </a:r>
            <a:r>
              <a:rPr lang="en-US" altLang="zh-CN" dirty="0" err="1" smtClean="0"/>
              <a:t>old_i</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endParaRPr lang="en-US" altLang="zh-CN" dirty="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lang="en-US" altLang="zh-CN" dirty="0" err="1" smtClean="0"/>
              <a:t>new_i</a:t>
            </a:r>
            <a:r>
              <a:rPr lang="zh-CN" altLang="en-US" dirty="0" smtClean="0"/>
              <a:t>，</a:t>
            </a:r>
            <a:r>
              <a:rPr lang="en-US" altLang="zh-CN" dirty="0" smtClean="0"/>
              <a:t>f0</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a:t>
            </a:r>
            <a:r>
              <a:rPr lang="en-US" altLang="zh-CN" dirty="0" err="1" smtClean="0"/>
              <a:t>old_i</a:t>
            </a:r>
            <a:r>
              <a:rPr lang="zh-CN" altLang="en-US" dirty="0" smtClean="0"/>
              <a:t>，</a:t>
            </a:r>
            <a:r>
              <a:rPr lang="en-US" altLang="zh-CN" dirty="0" smtClean="0"/>
              <a:t>f1</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a:t>
            </a:r>
            <a:r>
              <a:rPr lang="en-US" altLang="zh-CN" dirty="0" err="1" smtClean="0"/>
              <a:t>new_o</a:t>
            </a:r>
            <a:r>
              <a:rPr lang="zh-CN" altLang="en-US" dirty="0" smtClean="0"/>
              <a:t>，</a:t>
            </a:r>
            <a:r>
              <a:rPr lang="en-US" altLang="zh-CN" dirty="0" smtClean="0"/>
              <a:t>f1</a:t>
            </a:r>
            <a:r>
              <a:rPr lang="zh-CN" altLang="en-US" dirty="0" smtClean="0"/>
              <a: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4" name="等腰三角形 63"/>
          <p:cNvSpPr/>
          <p:nvPr/>
        </p:nvSpPr>
        <p:spPr>
          <a:xfrm>
            <a:off x="8809892" y="4217884"/>
            <a:ext cx="2159977" cy="1928389"/>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65" name="椭圆 64"/>
          <p:cNvSpPr/>
          <p:nvPr/>
        </p:nvSpPr>
        <p:spPr>
          <a:xfrm>
            <a:off x="8749826" y="6079406"/>
            <a:ext cx="120131" cy="127198"/>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66" name="椭圆 65"/>
          <p:cNvSpPr/>
          <p:nvPr/>
        </p:nvSpPr>
        <p:spPr>
          <a:xfrm>
            <a:off x="10909803" y="6082674"/>
            <a:ext cx="120131" cy="127198"/>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67" name="椭圆 66"/>
          <p:cNvSpPr/>
          <p:nvPr/>
        </p:nvSpPr>
        <p:spPr>
          <a:xfrm>
            <a:off x="9829814" y="4145043"/>
            <a:ext cx="120131" cy="127198"/>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68" name="TextBox 67"/>
          <p:cNvSpPr txBox="1"/>
          <p:nvPr/>
        </p:nvSpPr>
        <p:spPr>
          <a:xfrm>
            <a:off x="9970483" y="4000499"/>
            <a:ext cx="4572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s1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9" name="TextBox 68"/>
          <p:cNvSpPr txBox="1"/>
          <p:nvPr/>
        </p:nvSpPr>
        <p:spPr>
          <a:xfrm>
            <a:off x="8442093" y="6048315"/>
            <a:ext cx="36048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70" name="TextBox 69"/>
          <p:cNvSpPr txBox="1"/>
          <p:nvPr/>
        </p:nvSpPr>
        <p:spPr>
          <a:xfrm>
            <a:off x="11091509" y="5998915"/>
            <a:ext cx="36048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72" name="直接箭头连接符 71"/>
          <p:cNvCxnSpPr/>
          <p:nvPr/>
        </p:nvCxnSpPr>
        <p:spPr>
          <a:xfrm>
            <a:off x="9003323" y="6048315"/>
            <a:ext cx="1767254" cy="0"/>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74" name="直接箭头连接符 73"/>
          <p:cNvCxnSpPr/>
          <p:nvPr/>
        </p:nvCxnSpPr>
        <p:spPr>
          <a:xfrm flipH="1">
            <a:off x="9100038" y="4457700"/>
            <a:ext cx="789842" cy="1422957"/>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80" name="直接箭头连接符 79"/>
          <p:cNvCxnSpPr/>
          <p:nvPr/>
        </p:nvCxnSpPr>
        <p:spPr>
          <a:xfrm flipH="1" flipV="1">
            <a:off x="9976321" y="4607170"/>
            <a:ext cx="697540" cy="1264695"/>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82" name="直接箭头连接符 81"/>
          <p:cNvCxnSpPr/>
          <p:nvPr/>
        </p:nvCxnSpPr>
        <p:spPr>
          <a:xfrm flipH="1">
            <a:off x="9003323" y="6232980"/>
            <a:ext cx="1767254" cy="0"/>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83" name="TextBox 82"/>
          <p:cNvSpPr txBox="1"/>
          <p:nvPr/>
        </p:nvSpPr>
        <p:spPr>
          <a:xfrm>
            <a:off x="10427683" y="3811371"/>
            <a:ext cx="1837586"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新建边</a:t>
            </a:r>
            <a:r>
              <a:rPr lang="zh-CN" altLang="en-US" dirty="0"/>
              <a:t> </a:t>
            </a:r>
            <a:r>
              <a:rPr lang="en-US" altLang="zh-CN" dirty="0" smtClean="0"/>
              <a:t>v1v2</a:t>
            </a: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建立半边关系</a:t>
            </a:r>
            <a:endParaRPr lang="en-US" altLang="zh-CN" dirty="0" smtClean="0"/>
          </a:p>
        </p:txBody>
      </p:sp>
    </p:spTree>
    <p:extLst>
      <p:ext uri="{BB962C8B-B14F-4D97-AF65-F5344CB8AC3E}">
        <p14:creationId xmlns:p14="http://schemas.microsoft.com/office/powerpoint/2010/main" val="1074943921"/>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合并边</a:t>
            </a:r>
            <a:endParaRPr lang="zh-CN" altLang="en-US" dirty="0"/>
          </a:p>
        </p:txBody>
      </p:sp>
      <p:sp>
        <p:nvSpPr>
          <p:cNvPr id="4" name="TextBox 3"/>
          <p:cNvSpPr txBox="1"/>
          <p:nvPr/>
        </p:nvSpPr>
        <p:spPr>
          <a:xfrm>
            <a:off x="659424" y="1793631"/>
            <a:ext cx="4730262"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判断能否合并：</a:t>
            </a:r>
            <a:endParaRPr lang="en-US" altLang="zh-CN" dirty="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合并过程中，保持网格模型的拓扑结构不变，对于半边结构来说，即为保证模型为流形；</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endParaRPr lang="en-US" altLang="zh-CN" dirty="0" smtClean="0"/>
          </a:p>
        </p:txBody>
      </p:sp>
      <p:sp>
        <p:nvSpPr>
          <p:cNvPr id="6" name="TextBox 5"/>
          <p:cNvSpPr txBox="1"/>
          <p:nvPr/>
        </p:nvSpPr>
        <p:spPr>
          <a:xfrm>
            <a:off x="6655777" y="1679331"/>
            <a:ext cx="4536831" cy="2031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dirty="0"/>
              <a:t>流形：</a:t>
            </a:r>
            <a:endParaRPr lang="en-US" altLang="zh-CN" dirty="0"/>
          </a:p>
          <a:p>
            <a:r>
              <a:rPr lang="en-US" altLang="zh-CN" dirty="0"/>
              <a:t>         1. </a:t>
            </a:r>
            <a:r>
              <a:rPr lang="zh-CN" altLang="en-US" dirty="0"/>
              <a:t>除了边界边和边界三角形外，三角形网格中的每一条边都被且只被两个三角形共有；</a:t>
            </a:r>
            <a:endParaRPr lang="en-US" altLang="zh-CN" dirty="0"/>
          </a:p>
          <a:p>
            <a:r>
              <a:rPr lang="en-US" altLang="zh-CN" dirty="0"/>
              <a:t>         2. </a:t>
            </a:r>
            <a:r>
              <a:rPr lang="zh-CN" altLang="en-US" dirty="0"/>
              <a:t>每个三角形都与且只与相邻的三个三角形各共有一条边，边界边只属于一个三角形；</a:t>
            </a:r>
          </a:p>
        </p:txBody>
      </p:sp>
      <p:sp>
        <p:nvSpPr>
          <p:cNvPr id="7" name="TextBox 6"/>
          <p:cNvSpPr txBox="1"/>
          <p:nvPr/>
        </p:nvSpPr>
        <p:spPr>
          <a:xfrm>
            <a:off x="659424" y="3235569"/>
            <a:ext cx="349933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典型的非流形：</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 name="等腰三角形 7"/>
          <p:cNvSpPr/>
          <p:nvPr/>
        </p:nvSpPr>
        <p:spPr>
          <a:xfrm rot="17725875">
            <a:off x="1345222" y="4398906"/>
            <a:ext cx="1204546" cy="1459523"/>
          </a:xfrm>
          <a:prstGeom prst="triangle">
            <a:avLst/>
          </a:prstGeom>
          <a:ln w="25400">
            <a:solidFill>
              <a:srgbClr val="011C96"/>
            </a:solidFill>
            <a:miter lim="400000"/>
          </a:ln>
        </p:spPr>
        <p:txBody>
          <a:bodyPr lIns="45719" rIns="45719" rtlCol="0" anchor="ctr"/>
          <a:lstStyle/>
          <a:p>
            <a:pPr algn="ctr"/>
            <a:endParaRPr lang="zh-CN" altLang="en-US"/>
          </a:p>
        </p:txBody>
      </p:sp>
      <p:sp>
        <p:nvSpPr>
          <p:cNvPr id="9" name="等腰三角形 8"/>
          <p:cNvSpPr/>
          <p:nvPr/>
        </p:nvSpPr>
        <p:spPr>
          <a:xfrm rot="6943174">
            <a:off x="1603129" y="3840190"/>
            <a:ext cx="1204546" cy="1459523"/>
          </a:xfrm>
          <a:prstGeom prst="triangle">
            <a:avLst/>
          </a:prstGeom>
          <a:ln w="25400">
            <a:solidFill>
              <a:srgbClr val="011C96"/>
            </a:solidFill>
            <a:miter lim="400000"/>
          </a:ln>
        </p:spPr>
        <p:txBody>
          <a:bodyPr lIns="45719" rIns="45719" rtlCol="0" anchor="ctr"/>
          <a:lstStyle/>
          <a:p>
            <a:pPr algn="ctr"/>
            <a:endParaRPr lang="zh-CN" altLang="en-US"/>
          </a:p>
        </p:txBody>
      </p:sp>
      <p:sp>
        <p:nvSpPr>
          <p:cNvPr id="10" name="直角三角形 9"/>
          <p:cNvSpPr/>
          <p:nvPr/>
        </p:nvSpPr>
        <p:spPr>
          <a:xfrm rot="184558" flipH="1">
            <a:off x="1323482" y="4266615"/>
            <a:ext cx="1552833" cy="589085"/>
          </a:xfrm>
          <a:prstGeom prst="rtTriangle">
            <a:avLst/>
          </a:prstGeom>
          <a:solidFill>
            <a:schemeClr val="bg2">
              <a:lumMod val="50000"/>
            </a:schemeClr>
          </a:solidFill>
          <a:ln w="25400">
            <a:solidFill>
              <a:srgbClr val="011C96"/>
            </a:solidFill>
            <a:miter lim="400000"/>
          </a:ln>
        </p:spPr>
        <p:txBody>
          <a:bodyPr lIns="45719" rIns="45719" rtlCol="0" anchor="ctr"/>
          <a:lstStyle/>
          <a:p>
            <a:pPr algn="ctr"/>
            <a:endParaRPr lang="zh-CN" altLang="en-US"/>
          </a:p>
        </p:txBody>
      </p:sp>
      <p:sp>
        <p:nvSpPr>
          <p:cNvPr id="11" name="等腰三角形 10"/>
          <p:cNvSpPr/>
          <p:nvPr/>
        </p:nvSpPr>
        <p:spPr>
          <a:xfrm>
            <a:off x="4413779" y="3941509"/>
            <a:ext cx="861647" cy="958061"/>
          </a:xfrm>
          <a:prstGeom prst="triangle">
            <a:avLst/>
          </a:prstGeom>
          <a:ln w="25400">
            <a:solidFill>
              <a:srgbClr val="011C96"/>
            </a:solidFill>
            <a:miter lim="400000"/>
          </a:ln>
        </p:spPr>
        <p:txBody>
          <a:bodyPr lIns="45719" rIns="45719" rtlCol="0" anchor="ctr"/>
          <a:lstStyle/>
          <a:p>
            <a:pPr algn="ctr"/>
            <a:endParaRPr lang="zh-CN" altLang="en-US"/>
          </a:p>
        </p:txBody>
      </p:sp>
      <p:sp>
        <p:nvSpPr>
          <p:cNvPr id="12" name="等腰三角形 11"/>
          <p:cNvSpPr/>
          <p:nvPr/>
        </p:nvSpPr>
        <p:spPr>
          <a:xfrm rot="10800000">
            <a:off x="4413779" y="4902801"/>
            <a:ext cx="861647" cy="958061"/>
          </a:xfrm>
          <a:prstGeom prst="triangle">
            <a:avLst/>
          </a:prstGeom>
          <a:ln w="25400">
            <a:solidFill>
              <a:srgbClr val="011C96"/>
            </a:solidFill>
            <a:miter lim="400000"/>
          </a:ln>
        </p:spPr>
        <p:txBody>
          <a:bodyPr lIns="45719" rIns="45719" rtlCol="0" anchor="ctr"/>
          <a:lstStyle/>
          <a:p>
            <a:pPr algn="ctr"/>
            <a:endParaRPr lang="zh-CN" altLang="en-US"/>
          </a:p>
        </p:txBody>
      </p:sp>
      <p:sp>
        <p:nvSpPr>
          <p:cNvPr id="13" name="等腰三角形 12"/>
          <p:cNvSpPr/>
          <p:nvPr/>
        </p:nvSpPr>
        <p:spPr>
          <a:xfrm>
            <a:off x="5284218" y="3938878"/>
            <a:ext cx="861647" cy="958061"/>
          </a:xfrm>
          <a:prstGeom prst="triangle">
            <a:avLst/>
          </a:prstGeom>
          <a:ln w="25400">
            <a:solidFill>
              <a:srgbClr val="011C96"/>
            </a:solidFill>
            <a:miter lim="400000"/>
          </a:ln>
        </p:spPr>
        <p:txBody>
          <a:bodyPr lIns="45719" rIns="45719" rtlCol="0" anchor="ctr"/>
          <a:lstStyle/>
          <a:p>
            <a:pPr algn="ctr"/>
            <a:endParaRPr lang="zh-CN" altLang="en-US"/>
          </a:p>
        </p:txBody>
      </p:sp>
      <p:sp>
        <p:nvSpPr>
          <p:cNvPr id="14" name="等腰三角形 13"/>
          <p:cNvSpPr/>
          <p:nvPr/>
        </p:nvSpPr>
        <p:spPr>
          <a:xfrm rot="10800000">
            <a:off x="5293051" y="4902772"/>
            <a:ext cx="861647" cy="958061"/>
          </a:xfrm>
          <a:prstGeom prst="triangle">
            <a:avLst/>
          </a:prstGeom>
          <a:ln w="25400">
            <a:solidFill>
              <a:srgbClr val="011C96"/>
            </a:solidFill>
            <a:miter lim="400000"/>
          </a:ln>
        </p:spPr>
        <p:txBody>
          <a:bodyPr lIns="45719" rIns="45719" rtlCol="0" anchor="ctr"/>
          <a:lstStyle/>
          <a:p>
            <a:pPr algn="ctr"/>
            <a:endParaRPr lang="zh-CN" altLang="en-US"/>
          </a:p>
        </p:txBody>
      </p:sp>
      <p:sp>
        <p:nvSpPr>
          <p:cNvPr id="15" name="等腰三角形 14"/>
          <p:cNvSpPr/>
          <p:nvPr/>
        </p:nvSpPr>
        <p:spPr>
          <a:xfrm rot="16200000">
            <a:off x="7588363" y="4307138"/>
            <a:ext cx="1537453" cy="1157875"/>
          </a:xfrm>
          <a:prstGeom prst="triangle">
            <a:avLst/>
          </a:prstGeom>
          <a:ln w="25400">
            <a:solidFill>
              <a:srgbClr val="011C96"/>
            </a:solidFill>
            <a:miter lim="400000"/>
          </a:ln>
        </p:spPr>
        <p:txBody>
          <a:bodyPr lIns="45719" rIns="45719" rtlCol="0" anchor="ctr"/>
          <a:lstStyle/>
          <a:p>
            <a:pPr algn="ctr"/>
            <a:endParaRPr lang="zh-CN" altLang="en-US"/>
          </a:p>
        </p:txBody>
      </p:sp>
      <p:sp>
        <p:nvSpPr>
          <p:cNvPr id="16" name="等腰三角形 15"/>
          <p:cNvSpPr/>
          <p:nvPr/>
        </p:nvSpPr>
        <p:spPr>
          <a:xfrm rot="5400000">
            <a:off x="8746238" y="4307737"/>
            <a:ext cx="1537453" cy="1157875"/>
          </a:xfrm>
          <a:prstGeom prst="triangle">
            <a:avLst/>
          </a:prstGeom>
          <a:ln w="25400">
            <a:solidFill>
              <a:srgbClr val="011C96"/>
            </a:solidFill>
            <a:miter lim="400000"/>
          </a:ln>
        </p:spPr>
        <p:txBody>
          <a:bodyPr lIns="45719" rIns="45719" rtlCol="0" anchor="ctr"/>
          <a:lstStyle/>
          <a:p>
            <a:pPr algn="ctr"/>
            <a:endParaRPr lang="zh-CN" altLang="en-US"/>
          </a:p>
        </p:txBody>
      </p:sp>
      <p:cxnSp>
        <p:nvCxnSpPr>
          <p:cNvPr id="18" name="直接连接符 17"/>
          <p:cNvCxnSpPr>
            <a:stCxn id="16" idx="3"/>
            <a:endCxn id="16" idx="0"/>
          </p:cNvCxnSpPr>
          <p:nvPr/>
        </p:nvCxnSpPr>
        <p:spPr>
          <a:xfrm>
            <a:off x="8936027" y="4886675"/>
            <a:ext cx="1157875" cy="0"/>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9" name="椭圆 18"/>
          <p:cNvSpPr/>
          <p:nvPr/>
        </p:nvSpPr>
        <p:spPr>
          <a:xfrm>
            <a:off x="5218315" y="4817808"/>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0" name="椭圆 19"/>
          <p:cNvSpPr/>
          <p:nvPr/>
        </p:nvSpPr>
        <p:spPr>
          <a:xfrm>
            <a:off x="8861292" y="4807544"/>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1" name="TextBox 20"/>
          <p:cNvSpPr txBox="1"/>
          <p:nvPr/>
        </p:nvSpPr>
        <p:spPr>
          <a:xfrm>
            <a:off x="940777" y="6163408"/>
            <a:ext cx="237392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三个面共享一条边</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2" name="TextBox 21"/>
          <p:cNvSpPr txBox="1"/>
          <p:nvPr/>
        </p:nvSpPr>
        <p:spPr>
          <a:xfrm>
            <a:off x="4158762" y="6163408"/>
            <a:ext cx="2857500"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a:t>两</a:t>
            </a:r>
            <a:r>
              <a:rPr lang="zh-CN" altLang="en-US" dirty="0" smtClean="0"/>
              <a:t>个没有相邻三角形的部分共享一个点</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3" name="TextBox 22"/>
          <p:cNvSpPr txBox="1"/>
          <p:nvPr/>
        </p:nvSpPr>
        <p:spPr>
          <a:xfrm>
            <a:off x="7927731" y="6169270"/>
            <a:ext cx="237392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a:t>一</a:t>
            </a:r>
            <a:r>
              <a:rPr lang="zh-CN" altLang="en-US" dirty="0" smtClean="0"/>
              <a:t>个‘</a:t>
            </a:r>
            <a:r>
              <a:rPr lang="en-US" altLang="zh-CN" dirty="0" smtClean="0"/>
              <a:t>T</a:t>
            </a:r>
            <a:r>
              <a:rPr lang="zh-CN" altLang="en-US" dirty="0" smtClean="0"/>
              <a:t>’型顶点</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3785064294"/>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合并边</a:t>
            </a:r>
            <a:endParaRPr lang="zh-CN" altLang="en-US" dirty="0"/>
          </a:p>
        </p:txBody>
      </p:sp>
      <p:sp>
        <p:nvSpPr>
          <p:cNvPr id="4" name="TextBox 3"/>
          <p:cNvSpPr txBox="1"/>
          <p:nvPr/>
        </p:nvSpPr>
        <p:spPr>
          <a:xfrm>
            <a:off x="518746" y="1608992"/>
            <a:ext cx="19431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情况一：</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 name="等腰三角形 5"/>
          <p:cNvSpPr/>
          <p:nvPr/>
        </p:nvSpPr>
        <p:spPr>
          <a:xfrm>
            <a:off x="1622180" y="3921421"/>
            <a:ext cx="1060704" cy="914400"/>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7" name="等腰三角形 6"/>
          <p:cNvSpPr/>
          <p:nvPr/>
        </p:nvSpPr>
        <p:spPr>
          <a:xfrm rot="10800000">
            <a:off x="1091828" y="3924352"/>
            <a:ext cx="1060704" cy="914400"/>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9" name="等腰三角形 8"/>
          <p:cNvSpPr/>
          <p:nvPr/>
        </p:nvSpPr>
        <p:spPr>
          <a:xfrm>
            <a:off x="2682884" y="3930214"/>
            <a:ext cx="1060704" cy="914400"/>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10" name="等腰三角形 9"/>
          <p:cNvSpPr/>
          <p:nvPr/>
        </p:nvSpPr>
        <p:spPr>
          <a:xfrm rot="10800000">
            <a:off x="3213236" y="3933145"/>
            <a:ext cx="1060704" cy="914400"/>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cxnSp>
        <p:nvCxnSpPr>
          <p:cNvPr id="12" name="直接连接符 11"/>
          <p:cNvCxnSpPr>
            <a:endCxn id="7" idx="4"/>
          </p:cNvCxnSpPr>
          <p:nvPr/>
        </p:nvCxnSpPr>
        <p:spPr>
          <a:xfrm flipH="1">
            <a:off x="1091828" y="1978322"/>
            <a:ext cx="1591055" cy="194603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 name="直接连接符 13"/>
          <p:cNvCxnSpPr>
            <a:endCxn id="10" idx="2"/>
          </p:cNvCxnSpPr>
          <p:nvPr/>
        </p:nvCxnSpPr>
        <p:spPr>
          <a:xfrm>
            <a:off x="2682884" y="1978322"/>
            <a:ext cx="1591056" cy="195482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 name="直接连接符 15"/>
          <p:cNvCxnSpPr/>
          <p:nvPr/>
        </p:nvCxnSpPr>
        <p:spPr>
          <a:xfrm flipH="1">
            <a:off x="2152532" y="1978322"/>
            <a:ext cx="530351" cy="1951892"/>
          </a:xfrm>
          <a:prstGeom prst="line">
            <a:avLst/>
          </a:prstGeom>
          <a:noFill/>
          <a:ln w="25400" cap="flat">
            <a:solidFill>
              <a:srgbClr val="00B05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 name="直接连接符 17"/>
          <p:cNvCxnSpPr>
            <a:endCxn id="10" idx="4"/>
          </p:cNvCxnSpPr>
          <p:nvPr/>
        </p:nvCxnSpPr>
        <p:spPr>
          <a:xfrm>
            <a:off x="2682883" y="1978322"/>
            <a:ext cx="530353" cy="1954823"/>
          </a:xfrm>
          <a:prstGeom prst="line">
            <a:avLst/>
          </a:prstGeom>
          <a:noFill/>
          <a:ln w="25400" cap="flat">
            <a:solidFill>
              <a:srgbClr val="00B05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0" name="直接连接符 19"/>
          <p:cNvCxnSpPr/>
          <p:nvPr/>
        </p:nvCxnSpPr>
        <p:spPr>
          <a:xfrm>
            <a:off x="2682883" y="1978322"/>
            <a:ext cx="0" cy="1310053"/>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2" name="直接连接符 21"/>
          <p:cNvCxnSpPr/>
          <p:nvPr/>
        </p:nvCxnSpPr>
        <p:spPr>
          <a:xfrm flipH="1">
            <a:off x="2152532" y="3288375"/>
            <a:ext cx="530352" cy="641839"/>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4" name="直接连接符 23"/>
          <p:cNvCxnSpPr>
            <a:endCxn id="10" idx="4"/>
          </p:cNvCxnSpPr>
          <p:nvPr/>
        </p:nvCxnSpPr>
        <p:spPr>
          <a:xfrm>
            <a:off x="2682884" y="3288375"/>
            <a:ext cx="530352" cy="64477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6" name="直接连接符 25"/>
          <p:cNvCxnSpPr>
            <a:stCxn id="7" idx="2"/>
            <a:endCxn id="10" idx="4"/>
          </p:cNvCxnSpPr>
          <p:nvPr/>
        </p:nvCxnSpPr>
        <p:spPr>
          <a:xfrm>
            <a:off x="2152532" y="3924352"/>
            <a:ext cx="1060704" cy="8793"/>
          </a:xfrm>
          <a:prstGeom prst="line">
            <a:avLst/>
          </a:prstGeom>
          <a:noFill/>
          <a:ln w="25400" cap="flat">
            <a:solidFill>
              <a:srgbClr val="FF000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7" name="TextBox 26"/>
          <p:cNvSpPr txBox="1"/>
          <p:nvPr/>
        </p:nvSpPr>
        <p:spPr>
          <a:xfrm>
            <a:off x="6137030" y="1608992"/>
            <a:ext cx="248822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a:t>情况</a:t>
            </a:r>
            <a:r>
              <a:rPr lang="zh-CN" altLang="en-US" dirty="0" smtClean="0"/>
              <a:t>二：</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9" name="等腰三角形 28"/>
          <p:cNvSpPr/>
          <p:nvPr/>
        </p:nvSpPr>
        <p:spPr>
          <a:xfrm rot="10800000">
            <a:off x="7479321" y="2403230"/>
            <a:ext cx="1459524" cy="1169377"/>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30" name="等腰三角形 29"/>
          <p:cNvSpPr/>
          <p:nvPr/>
        </p:nvSpPr>
        <p:spPr>
          <a:xfrm>
            <a:off x="7479321" y="3572608"/>
            <a:ext cx="1459524" cy="1169377"/>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32" name="等腰三角形 31"/>
          <p:cNvSpPr/>
          <p:nvPr/>
        </p:nvSpPr>
        <p:spPr>
          <a:xfrm rot="10800000">
            <a:off x="8938845" y="2403231"/>
            <a:ext cx="1459524" cy="1169377"/>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33" name="等腰三角形 32"/>
          <p:cNvSpPr/>
          <p:nvPr/>
        </p:nvSpPr>
        <p:spPr>
          <a:xfrm>
            <a:off x="8947640" y="3569676"/>
            <a:ext cx="1459524" cy="1169377"/>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34" name="椭圆 33"/>
          <p:cNvSpPr/>
          <p:nvPr/>
        </p:nvSpPr>
        <p:spPr>
          <a:xfrm>
            <a:off x="3138501" y="3842290"/>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35" name="椭圆 34"/>
          <p:cNvSpPr/>
          <p:nvPr/>
        </p:nvSpPr>
        <p:spPr>
          <a:xfrm>
            <a:off x="2077797" y="3854014"/>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37" name="直接连接符 36"/>
          <p:cNvCxnSpPr>
            <a:stCxn id="30" idx="0"/>
            <a:endCxn id="33" idx="0"/>
          </p:cNvCxnSpPr>
          <p:nvPr/>
        </p:nvCxnSpPr>
        <p:spPr>
          <a:xfrm flipV="1">
            <a:off x="8209083" y="3569676"/>
            <a:ext cx="1468319" cy="2932"/>
          </a:xfrm>
          <a:prstGeom prst="line">
            <a:avLst/>
          </a:prstGeom>
          <a:noFill/>
          <a:ln w="25400" cap="flat">
            <a:solidFill>
              <a:srgbClr val="FF000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38" name="椭圆 37"/>
          <p:cNvSpPr/>
          <p:nvPr/>
        </p:nvSpPr>
        <p:spPr>
          <a:xfrm>
            <a:off x="9602667" y="3475892"/>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39" name="椭圆 38"/>
          <p:cNvSpPr/>
          <p:nvPr/>
        </p:nvSpPr>
        <p:spPr>
          <a:xfrm>
            <a:off x="8134348" y="3493477"/>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40" name="TextBox 39"/>
          <p:cNvSpPr txBox="1"/>
          <p:nvPr/>
        </p:nvSpPr>
        <p:spPr>
          <a:xfrm>
            <a:off x="884505" y="5176491"/>
            <a:ext cx="4244223"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查找所有同时与边的两端点相连的点，</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如果存在且不与两端点在同一三角形内，</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则对应导致非流形的第一种情况</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1" name="TextBox 40"/>
          <p:cNvSpPr txBox="1"/>
          <p:nvPr/>
        </p:nvSpPr>
        <p:spPr>
          <a:xfrm>
            <a:off x="6954715" y="5037992"/>
            <a:ext cx="4598377"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遍历边的两端点的所有半边，</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如果两个端点都存在半边在边界上，</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且这个洞不在边的两侧，</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则对应导致非流形的第二种情况</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1347441286"/>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合并边</a:t>
            </a:r>
            <a:endParaRPr lang="zh-CN" altLang="en-US" dirty="0"/>
          </a:p>
        </p:txBody>
      </p:sp>
      <p:sp>
        <p:nvSpPr>
          <p:cNvPr id="4" name="TextBox 3"/>
          <p:cNvSpPr txBox="1"/>
          <p:nvPr/>
        </p:nvSpPr>
        <p:spPr>
          <a:xfrm>
            <a:off x="439615" y="1661746"/>
            <a:ext cx="232996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情况三：</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5" name="等腰三角形 4"/>
          <p:cNvSpPr/>
          <p:nvPr/>
        </p:nvSpPr>
        <p:spPr>
          <a:xfrm>
            <a:off x="1116623" y="2892669"/>
            <a:ext cx="949569" cy="896816"/>
          </a:xfrm>
          <a:prstGeom prst="triangle">
            <a:avLst/>
          </a:prstGeom>
          <a:solidFill>
            <a:schemeClr val="accent5"/>
          </a:solidFill>
          <a:ln w="25400">
            <a:solidFill>
              <a:schemeClr val="accent6">
                <a:lumMod val="50000"/>
              </a:schemeClr>
            </a:solidFill>
            <a:miter lim="400000"/>
          </a:ln>
        </p:spPr>
        <p:txBody>
          <a:bodyPr lIns="45719" rIns="45719" rtlCol="0" anchor="ctr"/>
          <a:lstStyle/>
          <a:p>
            <a:pPr algn="ctr"/>
            <a:endParaRPr lang="zh-CN" altLang="en-US"/>
          </a:p>
        </p:txBody>
      </p:sp>
      <p:sp>
        <p:nvSpPr>
          <p:cNvPr id="6" name="等腰三角形 5"/>
          <p:cNvSpPr/>
          <p:nvPr/>
        </p:nvSpPr>
        <p:spPr>
          <a:xfrm>
            <a:off x="2066192" y="2892669"/>
            <a:ext cx="949569" cy="896816"/>
          </a:xfrm>
          <a:prstGeom prst="triangle">
            <a:avLst/>
          </a:prstGeom>
          <a:solidFill>
            <a:schemeClr val="accent5"/>
          </a:solidFill>
          <a:ln w="25400">
            <a:solidFill>
              <a:schemeClr val="accent6">
                <a:lumMod val="50000"/>
              </a:schemeClr>
            </a:solidFill>
            <a:miter lim="400000"/>
          </a:ln>
        </p:spPr>
        <p:txBody>
          <a:bodyPr lIns="45719" rIns="45719" rtlCol="0" anchor="ctr"/>
          <a:lstStyle/>
          <a:p>
            <a:pPr algn="ctr"/>
            <a:endParaRPr lang="zh-CN" altLang="en-US"/>
          </a:p>
        </p:txBody>
      </p:sp>
      <p:sp>
        <p:nvSpPr>
          <p:cNvPr id="15" name="等腰三角形 14"/>
          <p:cNvSpPr/>
          <p:nvPr/>
        </p:nvSpPr>
        <p:spPr>
          <a:xfrm>
            <a:off x="3006970" y="2892669"/>
            <a:ext cx="949569" cy="896816"/>
          </a:xfrm>
          <a:prstGeom prst="triangle">
            <a:avLst/>
          </a:prstGeom>
          <a:solidFill>
            <a:schemeClr val="accent5"/>
          </a:solidFill>
          <a:ln w="25400">
            <a:solidFill>
              <a:schemeClr val="accent6">
                <a:lumMod val="50000"/>
              </a:schemeClr>
            </a:solidFill>
            <a:miter lim="400000"/>
          </a:ln>
        </p:spPr>
        <p:txBody>
          <a:bodyPr lIns="45719" rIns="45719" rtlCol="0" anchor="ctr"/>
          <a:lstStyle/>
          <a:p>
            <a:pPr algn="ctr"/>
            <a:endParaRPr lang="zh-CN" altLang="en-US"/>
          </a:p>
        </p:txBody>
      </p:sp>
      <p:sp>
        <p:nvSpPr>
          <p:cNvPr id="16" name="等腰三角形 15"/>
          <p:cNvSpPr/>
          <p:nvPr/>
        </p:nvSpPr>
        <p:spPr>
          <a:xfrm rot="10800000">
            <a:off x="1591407" y="2895599"/>
            <a:ext cx="949569" cy="896816"/>
          </a:xfrm>
          <a:prstGeom prst="triangle">
            <a:avLst/>
          </a:prstGeom>
          <a:solidFill>
            <a:schemeClr val="accent5"/>
          </a:solidFill>
          <a:ln w="25400">
            <a:solidFill>
              <a:schemeClr val="accent6">
                <a:lumMod val="50000"/>
              </a:schemeClr>
            </a:solidFill>
            <a:miter lim="400000"/>
          </a:ln>
        </p:spPr>
        <p:txBody>
          <a:bodyPr lIns="45719" rIns="45719" rtlCol="0" anchor="ctr"/>
          <a:lstStyle/>
          <a:p>
            <a:pPr algn="ctr"/>
            <a:endParaRPr lang="zh-CN" altLang="en-US"/>
          </a:p>
        </p:txBody>
      </p:sp>
      <p:sp>
        <p:nvSpPr>
          <p:cNvPr id="17" name="等腰三角形 16"/>
          <p:cNvSpPr/>
          <p:nvPr/>
        </p:nvSpPr>
        <p:spPr>
          <a:xfrm rot="10800000">
            <a:off x="2540976" y="2904392"/>
            <a:ext cx="949569" cy="896816"/>
          </a:xfrm>
          <a:prstGeom prst="triangle">
            <a:avLst/>
          </a:prstGeom>
          <a:solidFill>
            <a:schemeClr val="accent5"/>
          </a:solidFill>
          <a:ln w="25400">
            <a:solidFill>
              <a:schemeClr val="accent6">
                <a:lumMod val="50000"/>
              </a:schemeClr>
            </a:solidFill>
            <a:miter lim="400000"/>
          </a:ln>
        </p:spPr>
        <p:txBody>
          <a:bodyPr lIns="45719" rIns="45719" rtlCol="0" anchor="ctr"/>
          <a:lstStyle/>
          <a:p>
            <a:pPr algn="ctr"/>
            <a:endParaRPr lang="zh-CN" altLang="en-US"/>
          </a:p>
        </p:txBody>
      </p:sp>
      <p:sp>
        <p:nvSpPr>
          <p:cNvPr id="18" name="等腰三角形 17"/>
          <p:cNvSpPr/>
          <p:nvPr/>
        </p:nvSpPr>
        <p:spPr>
          <a:xfrm>
            <a:off x="1591406" y="3792417"/>
            <a:ext cx="949569" cy="896816"/>
          </a:xfrm>
          <a:prstGeom prst="triangle">
            <a:avLst/>
          </a:prstGeom>
          <a:solidFill>
            <a:schemeClr val="accent5"/>
          </a:solidFill>
          <a:ln w="25400">
            <a:solidFill>
              <a:schemeClr val="accent6">
                <a:lumMod val="50000"/>
              </a:schemeClr>
            </a:solidFill>
            <a:miter lim="400000"/>
          </a:ln>
        </p:spPr>
        <p:txBody>
          <a:bodyPr lIns="45719" rIns="45719" rtlCol="0" anchor="ctr"/>
          <a:lstStyle/>
          <a:p>
            <a:pPr algn="ctr"/>
            <a:endParaRPr lang="zh-CN" altLang="en-US"/>
          </a:p>
        </p:txBody>
      </p:sp>
      <p:sp>
        <p:nvSpPr>
          <p:cNvPr id="19" name="等腰三角形 18"/>
          <p:cNvSpPr/>
          <p:nvPr/>
        </p:nvSpPr>
        <p:spPr>
          <a:xfrm>
            <a:off x="2558560" y="3792417"/>
            <a:ext cx="949569" cy="896816"/>
          </a:xfrm>
          <a:prstGeom prst="triangle">
            <a:avLst/>
          </a:prstGeom>
          <a:solidFill>
            <a:schemeClr val="accent5"/>
          </a:solidFill>
          <a:ln w="25400">
            <a:solidFill>
              <a:schemeClr val="accent6">
                <a:lumMod val="50000"/>
              </a:schemeClr>
            </a:solidFill>
            <a:miter lim="400000"/>
          </a:ln>
        </p:spPr>
        <p:txBody>
          <a:bodyPr lIns="45719" rIns="45719" rtlCol="0" anchor="ctr"/>
          <a:lstStyle/>
          <a:p>
            <a:pPr algn="ctr"/>
            <a:endParaRPr lang="zh-CN" altLang="en-US"/>
          </a:p>
        </p:txBody>
      </p:sp>
      <p:sp>
        <p:nvSpPr>
          <p:cNvPr id="20" name="等腰三角形 19"/>
          <p:cNvSpPr/>
          <p:nvPr/>
        </p:nvSpPr>
        <p:spPr>
          <a:xfrm rot="10800000">
            <a:off x="1116621" y="3783623"/>
            <a:ext cx="949569" cy="896816"/>
          </a:xfrm>
          <a:prstGeom prst="triangle">
            <a:avLst/>
          </a:prstGeom>
          <a:solidFill>
            <a:schemeClr val="accent5"/>
          </a:solidFill>
          <a:ln w="25400">
            <a:solidFill>
              <a:schemeClr val="accent6">
                <a:lumMod val="50000"/>
              </a:schemeClr>
            </a:solidFill>
            <a:miter lim="400000"/>
          </a:ln>
        </p:spPr>
        <p:txBody>
          <a:bodyPr lIns="45719" rIns="45719" rtlCol="0" anchor="ctr"/>
          <a:lstStyle/>
          <a:p>
            <a:pPr algn="ctr"/>
            <a:endParaRPr lang="zh-CN" altLang="en-US"/>
          </a:p>
        </p:txBody>
      </p:sp>
      <p:sp>
        <p:nvSpPr>
          <p:cNvPr id="21" name="等腰三角形 20"/>
          <p:cNvSpPr/>
          <p:nvPr/>
        </p:nvSpPr>
        <p:spPr>
          <a:xfrm rot="10800000">
            <a:off x="3015762" y="3786556"/>
            <a:ext cx="949569" cy="896816"/>
          </a:xfrm>
          <a:prstGeom prst="triangle">
            <a:avLst/>
          </a:prstGeom>
          <a:solidFill>
            <a:schemeClr val="accent5"/>
          </a:solidFill>
          <a:ln w="25400">
            <a:solidFill>
              <a:schemeClr val="accent6">
                <a:lumMod val="50000"/>
              </a:schemeClr>
            </a:solidFill>
            <a:miter lim="400000"/>
          </a:ln>
        </p:spPr>
        <p:txBody>
          <a:bodyPr lIns="45719" rIns="45719" rtlCol="0" anchor="ctr"/>
          <a:lstStyle/>
          <a:p>
            <a:pPr algn="ctr"/>
            <a:endParaRPr lang="zh-CN" altLang="en-US"/>
          </a:p>
        </p:txBody>
      </p:sp>
      <p:sp>
        <p:nvSpPr>
          <p:cNvPr id="22" name="椭圆 21"/>
          <p:cNvSpPr/>
          <p:nvPr/>
        </p:nvSpPr>
        <p:spPr>
          <a:xfrm>
            <a:off x="2000247" y="3704493"/>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3" name="椭圆 22"/>
          <p:cNvSpPr/>
          <p:nvPr/>
        </p:nvSpPr>
        <p:spPr>
          <a:xfrm>
            <a:off x="2958609" y="3704492"/>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4" name="TextBox 23"/>
          <p:cNvSpPr txBox="1"/>
          <p:nvPr/>
        </p:nvSpPr>
        <p:spPr>
          <a:xfrm>
            <a:off x="888023" y="5231423"/>
            <a:ext cx="4132385"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边的一侧面不存在，但存在三角结构，</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此时折叠边会减少一个洞</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5" name="TextBox 24"/>
          <p:cNvSpPr txBox="1"/>
          <p:nvPr/>
        </p:nvSpPr>
        <p:spPr>
          <a:xfrm>
            <a:off x="6295292" y="1661746"/>
            <a:ext cx="203102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情况四：</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6" name="等腰三角形 25"/>
          <p:cNvSpPr/>
          <p:nvPr/>
        </p:nvSpPr>
        <p:spPr>
          <a:xfrm>
            <a:off x="7376746" y="2540977"/>
            <a:ext cx="2250831" cy="1600200"/>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cxnSp>
        <p:nvCxnSpPr>
          <p:cNvPr id="28" name="直接连接符 27"/>
          <p:cNvCxnSpPr>
            <a:stCxn id="26" idx="0"/>
          </p:cNvCxnSpPr>
          <p:nvPr/>
        </p:nvCxnSpPr>
        <p:spPr>
          <a:xfrm flipH="1">
            <a:off x="8502161" y="2540977"/>
            <a:ext cx="1" cy="975946"/>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1" name="直接连接符 30"/>
          <p:cNvCxnSpPr>
            <a:endCxn id="26" idx="2"/>
          </p:cNvCxnSpPr>
          <p:nvPr/>
        </p:nvCxnSpPr>
        <p:spPr>
          <a:xfrm flipH="1">
            <a:off x="7376746" y="3516923"/>
            <a:ext cx="1125416" cy="624254"/>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3" name="直接连接符 32"/>
          <p:cNvCxnSpPr>
            <a:endCxn id="26" idx="4"/>
          </p:cNvCxnSpPr>
          <p:nvPr/>
        </p:nvCxnSpPr>
        <p:spPr>
          <a:xfrm>
            <a:off x="8502162" y="3516923"/>
            <a:ext cx="1125415" cy="624254"/>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34" name="TextBox 33"/>
          <p:cNvSpPr txBox="1"/>
          <p:nvPr/>
        </p:nvSpPr>
        <p:spPr>
          <a:xfrm>
            <a:off x="6981093" y="4809392"/>
            <a:ext cx="4000500" cy="14773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如果从边的任一端点出发的所有半边的下一条半边的反向半边组成一个三角形，</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则说明边所在的部分为四面体</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四面体为最简体，不能再被折叠</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105029169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合并边</a:t>
            </a:r>
            <a:endParaRPr lang="zh-CN" altLang="en-US" dirty="0"/>
          </a:p>
        </p:txBody>
      </p:sp>
      <p:sp>
        <p:nvSpPr>
          <p:cNvPr id="4" name="TextBox 3"/>
          <p:cNvSpPr txBox="1"/>
          <p:nvPr/>
        </p:nvSpPr>
        <p:spPr>
          <a:xfrm>
            <a:off x="712177" y="1608992"/>
            <a:ext cx="4510454" cy="14773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实现思路一：</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修改</a:t>
            </a:r>
            <a:r>
              <a:rPr lang="en-US" altLang="zh-CN" dirty="0" smtClean="0"/>
              <a:t>v0</a:t>
            </a:r>
            <a:r>
              <a:rPr lang="zh-CN" altLang="en-US" dirty="0" smtClean="0"/>
              <a:t>点的坐标</a:t>
            </a:r>
            <a:endParaRPr lang="en-US" altLang="zh-CN" dirty="0" smtClean="0"/>
          </a:p>
          <a:p>
            <a:pPr marL="342900" marR="0" indent="-342900" algn="l" defTabSz="914400" rtl="0" fontAlgn="auto" latinLnBrk="0" hangingPunct="0">
              <a:lnSpc>
                <a:spcPct val="100000"/>
              </a:lnSpc>
              <a:spcBef>
                <a:spcPts val="0"/>
              </a:spcBef>
              <a:spcAft>
                <a:spcPts val="0"/>
              </a:spcAft>
              <a:buClrTx/>
              <a:buSzTx/>
              <a:buFontTx/>
              <a:buAutoNum type="arabicPeriod"/>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设置所有指向</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点的顶点指向</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v0</a:t>
            </a:r>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对边的两侧进行合并面</a:t>
            </a:r>
            <a:endParaRPr lang="en-US" altLang="zh-CN" dirty="0" smtClean="0"/>
          </a:p>
          <a:p>
            <a:pPr marL="342900" marR="0" indent="-342900" algn="l" defTabSz="914400" rtl="0" fontAlgn="auto" latinLnBrk="0" hangingPunct="0">
              <a:lnSpc>
                <a:spcPct val="100000"/>
              </a:lnSpc>
              <a:spcBef>
                <a:spcPts val="0"/>
              </a:spcBef>
              <a:spcAft>
                <a:spcPts val="0"/>
              </a:spcAft>
              <a:buClrTx/>
              <a:buSzTx/>
              <a:buFontTx/>
              <a:buAutoNum type="arabicPeriod"/>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删除</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和合并的边</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5" name="TextBox 4"/>
          <p:cNvSpPr txBox="1"/>
          <p:nvPr/>
        </p:nvSpPr>
        <p:spPr>
          <a:xfrm>
            <a:off x="7860321" y="2605072"/>
            <a:ext cx="4193931" cy="2585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a:t>合并</a:t>
            </a:r>
            <a:r>
              <a:rPr lang="zh-CN" altLang="en-US" dirty="0" smtClean="0"/>
              <a:t>面：</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若半边为边界：</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        </a:t>
            </a:r>
            <a:r>
              <a:rPr lang="zh-CN" altLang="en-US" dirty="0" smtClean="0"/>
              <a:t>建立半边关系；</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若半边不为边界：</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保留半边的上一条</a:t>
            </a:r>
            <a:r>
              <a:rPr lang="zh-CN" altLang="en-US" dirty="0"/>
              <a:t>半</a:t>
            </a:r>
            <a:r>
              <a:rPr lang="zh-CN" altLang="en-US" dirty="0" smtClean="0"/>
              <a:t>边所在的边，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将半边的上一条边替换</a:t>
            </a:r>
            <a:r>
              <a:rPr lang="en-US" altLang="zh-CN" dirty="0" err="1" smtClean="0"/>
              <a:t>outRight</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设置</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top</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引用的半边；</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删除面</a:t>
            </a:r>
            <a:r>
              <a:rPr lang="en-US" altLang="zh-CN" dirty="0" smtClean="0"/>
              <a:t>&amp;</a:t>
            </a:r>
            <a:r>
              <a:rPr lang="en-US" altLang="zh-CN" dirty="0" err="1" smtClean="0"/>
              <a:t>outRight</a:t>
            </a:r>
            <a:r>
              <a:rPr lang="zh-CN" altLang="en-US" dirty="0" smtClean="0"/>
              <a:t>所在的边与半边；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删除半边；</a:t>
            </a:r>
            <a:r>
              <a:rPr lang="en-US" altLang="zh-CN" dirty="0" smtClean="0"/>
              <a:t>    </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97" name="等腰三角形 96"/>
          <p:cNvSpPr/>
          <p:nvPr/>
        </p:nvSpPr>
        <p:spPr>
          <a:xfrm>
            <a:off x="734156" y="3851031"/>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99" name="等腰三角形 98"/>
          <p:cNvSpPr/>
          <p:nvPr/>
        </p:nvSpPr>
        <p:spPr>
          <a:xfrm>
            <a:off x="2624503" y="3851031"/>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02" name="等腰三角形 101"/>
          <p:cNvSpPr/>
          <p:nvPr/>
        </p:nvSpPr>
        <p:spPr>
          <a:xfrm>
            <a:off x="1208939" y="4750779"/>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03" name="等腰三角形 102"/>
          <p:cNvSpPr/>
          <p:nvPr/>
        </p:nvSpPr>
        <p:spPr>
          <a:xfrm>
            <a:off x="2176093" y="4750779"/>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04" name="等腰三角形 103"/>
          <p:cNvSpPr/>
          <p:nvPr/>
        </p:nvSpPr>
        <p:spPr>
          <a:xfrm rot="10800000">
            <a:off x="734154" y="4741985"/>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05" name="等腰三角形 104"/>
          <p:cNvSpPr/>
          <p:nvPr/>
        </p:nvSpPr>
        <p:spPr>
          <a:xfrm rot="10800000">
            <a:off x="2633295" y="4744918"/>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cxnSp>
        <p:nvCxnSpPr>
          <p:cNvPr id="109" name="直接连接符 108"/>
          <p:cNvCxnSpPr>
            <a:stCxn id="104" idx="2"/>
            <a:endCxn id="105" idx="4"/>
          </p:cNvCxnSpPr>
          <p:nvPr/>
        </p:nvCxnSpPr>
        <p:spPr>
          <a:xfrm>
            <a:off x="1683723" y="4741985"/>
            <a:ext cx="949572" cy="2933"/>
          </a:xfrm>
          <a:prstGeom prst="line">
            <a:avLst/>
          </a:prstGeom>
          <a:noFill/>
          <a:ln w="25400" cap="flat">
            <a:solidFill>
              <a:srgbClr val="FF000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06" name="椭圆 105"/>
          <p:cNvSpPr/>
          <p:nvPr/>
        </p:nvSpPr>
        <p:spPr>
          <a:xfrm>
            <a:off x="1608988" y="4671648"/>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107" name="椭圆 106"/>
          <p:cNvSpPr/>
          <p:nvPr/>
        </p:nvSpPr>
        <p:spPr>
          <a:xfrm>
            <a:off x="2549768" y="4656993"/>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111" name="直接箭头连接符 110"/>
          <p:cNvCxnSpPr/>
          <p:nvPr/>
        </p:nvCxnSpPr>
        <p:spPr>
          <a:xfrm>
            <a:off x="1758457" y="4656993"/>
            <a:ext cx="791311" cy="0"/>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13" name="直接箭头连接符 112"/>
          <p:cNvCxnSpPr/>
          <p:nvPr/>
        </p:nvCxnSpPr>
        <p:spPr>
          <a:xfrm>
            <a:off x="1354014" y="3886199"/>
            <a:ext cx="356087" cy="703384"/>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15" name="直接箭头连接符 114"/>
          <p:cNvCxnSpPr/>
          <p:nvPr/>
        </p:nvCxnSpPr>
        <p:spPr>
          <a:xfrm flipV="1">
            <a:off x="2620104" y="3868615"/>
            <a:ext cx="342901" cy="720968"/>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16" name="TextBox 115"/>
          <p:cNvSpPr txBox="1"/>
          <p:nvPr/>
        </p:nvSpPr>
        <p:spPr>
          <a:xfrm>
            <a:off x="1474904" y="4044458"/>
            <a:ext cx="56710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17" name="TextBox 116"/>
          <p:cNvSpPr txBox="1"/>
          <p:nvPr/>
        </p:nvSpPr>
        <p:spPr>
          <a:xfrm>
            <a:off x="2340949" y="4044434"/>
            <a:ext cx="56710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next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18" name="TextBox 117"/>
          <p:cNvSpPr txBox="1"/>
          <p:nvPr/>
        </p:nvSpPr>
        <p:spPr>
          <a:xfrm>
            <a:off x="1362807" y="6040315"/>
            <a:ext cx="241788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19" name="等腰三角形 118"/>
          <p:cNvSpPr/>
          <p:nvPr/>
        </p:nvSpPr>
        <p:spPr>
          <a:xfrm>
            <a:off x="4290647" y="3851031"/>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21" name="等腰三角形 120"/>
          <p:cNvSpPr/>
          <p:nvPr/>
        </p:nvSpPr>
        <p:spPr>
          <a:xfrm>
            <a:off x="6180994" y="3851031"/>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22" name="等腰三角形 121"/>
          <p:cNvSpPr/>
          <p:nvPr/>
        </p:nvSpPr>
        <p:spPr>
          <a:xfrm rot="10800000">
            <a:off x="4765431" y="3853961"/>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23" name="等腰三角形 122"/>
          <p:cNvSpPr/>
          <p:nvPr/>
        </p:nvSpPr>
        <p:spPr>
          <a:xfrm rot="10800000">
            <a:off x="5715000" y="3853962"/>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24" name="等腰三角形 123"/>
          <p:cNvSpPr/>
          <p:nvPr/>
        </p:nvSpPr>
        <p:spPr>
          <a:xfrm>
            <a:off x="4765430" y="4750779"/>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25" name="等腰三角形 124"/>
          <p:cNvSpPr/>
          <p:nvPr/>
        </p:nvSpPr>
        <p:spPr>
          <a:xfrm>
            <a:off x="5732584" y="4750779"/>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26" name="等腰三角形 125"/>
          <p:cNvSpPr/>
          <p:nvPr/>
        </p:nvSpPr>
        <p:spPr>
          <a:xfrm rot="10800000">
            <a:off x="4290645" y="4741985"/>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27" name="等腰三角形 126"/>
          <p:cNvSpPr/>
          <p:nvPr/>
        </p:nvSpPr>
        <p:spPr>
          <a:xfrm rot="10800000">
            <a:off x="6189786" y="4744918"/>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cxnSp>
        <p:nvCxnSpPr>
          <p:cNvPr id="133" name="直接连接符 132"/>
          <p:cNvCxnSpPr>
            <a:stCxn id="126" idx="2"/>
            <a:endCxn id="127" idx="4"/>
          </p:cNvCxnSpPr>
          <p:nvPr/>
        </p:nvCxnSpPr>
        <p:spPr>
          <a:xfrm>
            <a:off x="5240214" y="4741985"/>
            <a:ext cx="949572" cy="2933"/>
          </a:xfrm>
          <a:prstGeom prst="line">
            <a:avLst/>
          </a:prstGeom>
          <a:noFill/>
          <a:ln w="25400" cap="flat">
            <a:solidFill>
              <a:srgbClr val="FF000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28" name="椭圆 127"/>
          <p:cNvSpPr/>
          <p:nvPr/>
        </p:nvSpPr>
        <p:spPr>
          <a:xfrm>
            <a:off x="5147896" y="4656991"/>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129" name="椭圆 128"/>
          <p:cNvSpPr/>
          <p:nvPr/>
        </p:nvSpPr>
        <p:spPr>
          <a:xfrm>
            <a:off x="6132633" y="4656992"/>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135" name="直接箭头连接符 134"/>
          <p:cNvCxnSpPr/>
          <p:nvPr/>
        </p:nvCxnSpPr>
        <p:spPr>
          <a:xfrm flipV="1">
            <a:off x="5398477" y="4656991"/>
            <a:ext cx="659423" cy="2"/>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37" name="直接箭头连接符 136"/>
          <p:cNvCxnSpPr/>
          <p:nvPr/>
        </p:nvCxnSpPr>
        <p:spPr>
          <a:xfrm flipH="1" flipV="1">
            <a:off x="5732583" y="4026850"/>
            <a:ext cx="281355" cy="545149"/>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1" name="直接箭头连接符 140"/>
          <p:cNvCxnSpPr/>
          <p:nvPr/>
        </p:nvCxnSpPr>
        <p:spPr>
          <a:xfrm flipH="1">
            <a:off x="5389689" y="4070834"/>
            <a:ext cx="290143" cy="545125"/>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4" name="直接箭头连接符 143"/>
          <p:cNvCxnSpPr/>
          <p:nvPr/>
        </p:nvCxnSpPr>
        <p:spPr>
          <a:xfrm>
            <a:off x="5873228" y="3956538"/>
            <a:ext cx="316524" cy="615461"/>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6" name="直接箭头连接符 145"/>
          <p:cNvCxnSpPr/>
          <p:nvPr/>
        </p:nvCxnSpPr>
        <p:spPr>
          <a:xfrm flipV="1">
            <a:off x="5240216" y="3956538"/>
            <a:ext cx="294544" cy="615461"/>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47" name="TextBox 146"/>
          <p:cNvSpPr txBox="1"/>
          <p:nvPr/>
        </p:nvSpPr>
        <p:spPr>
          <a:xfrm>
            <a:off x="4620490" y="4026849"/>
            <a:ext cx="109450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outLeft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48" name="TextBox 147"/>
          <p:cNvSpPr txBox="1"/>
          <p:nvPr/>
        </p:nvSpPr>
        <p:spPr>
          <a:xfrm>
            <a:off x="6031490" y="4019918"/>
            <a:ext cx="106307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outRight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49" name="椭圆 148"/>
          <p:cNvSpPr/>
          <p:nvPr/>
        </p:nvSpPr>
        <p:spPr>
          <a:xfrm>
            <a:off x="5640264" y="3771900"/>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150" name="TextBox 149"/>
          <p:cNvSpPr txBox="1"/>
          <p:nvPr/>
        </p:nvSpPr>
        <p:spPr>
          <a:xfrm>
            <a:off x="5518238" y="3488501"/>
            <a:ext cx="48144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top</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2102404666"/>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合并边</a:t>
            </a:r>
            <a:endParaRPr lang="zh-CN" altLang="en-US" dirty="0"/>
          </a:p>
        </p:txBody>
      </p:sp>
      <p:sp>
        <p:nvSpPr>
          <p:cNvPr id="4" name="等腰三角形 3"/>
          <p:cNvSpPr/>
          <p:nvPr/>
        </p:nvSpPr>
        <p:spPr>
          <a:xfrm>
            <a:off x="452803" y="3933500"/>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5" name="等腰三角形 4"/>
          <p:cNvSpPr/>
          <p:nvPr/>
        </p:nvSpPr>
        <p:spPr>
          <a:xfrm>
            <a:off x="2343150" y="3933500"/>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6" name="等腰三角形 5"/>
          <p:cNvSpPr/>
          <p:nvPr/>
        </p:nvSpPr>
        <p:spPr>
          <a:xfrm rot="10800000">
            <a:off x="927587" y="3936430"/>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7" name="等腰三角形 6"/>
          <p:cNvSpPr/>
          <p:nvPr/>
        </p:nvSpPr>
        <p:spPr>
          <a:xfrm rot="10800000">
            <a:off x="1877156" y="3936431"/>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8" name="等腰三角形 7"/>
          <p:cNvSpPr/>
          <p:nvPr/>
        </p:nvSpPr>
        <p:spPr>
          <a:xfrm>
            <a:off x="927586" y="4833248"/>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9" name="等腰三角形 8"/>
          <p:cNvSpPr/>
          <p:nvPr/>
        </p:nvSpPr>
        <p:spPr>
          <a:xfrm>
            <a:off x="1894740" y="4833248"/>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0" name="等腰三角形 9"/>
          <p:cNvSpPr/>
          <p:nvPr/>
        </p:nvSpPr>
        <p:spPr>
          <a:xfrm rot="10800000">
            <a:off x="452801" y="4824454"/>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11" name="等腰三角形 10"/>
          <p:cNvSpPr/>
          <p:nvPr/>
        </p:nvSpPr>
        <p:spPr>
          <a:xfrm rot="10800000">
            <a:off x="2351942" y="4827387"/>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cxnSp>
        <p:nvCxnSpPr>
          <p:cNvPr id="12" name="直接连接符 11"/>
          <p:cNvCxnSpPr>
            <a:stCxn id="10" idx="2"/>
            <a:endCxn id="11" idx="4"/>
          </p:cNvCxnSpPr>
          <p:nvPr/>
        </p:nvCxnSpPr>
        <p:spPr>
          <a:xfrm>
            <a:off x="1402370" y="4824454"/>
            <a:ext cx="949572" cy="2933"/>
          </a:xfrm>
          <a:prstGeom prst="line">
            <a:avLst/>
          </a:prstGeom>
          <a:noFill/>
          <a:ln w="25400" cap="flat">
            <a:solidFill>
              <a:srgbClr val="FF0000"/>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3" name="椭圆 12"/>
          <p:cNvSpPr/>
          <p:nvPr/>
        </p:nvSpPr>
        <p:spPr>
          <a:xfrm>
            <a:off x="1310052" y="4739460"/>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14" name="椭圆 13"/>
          <p:cNvSpPr/>
          <p:nvPr/>
        </p:nvSpPr>
        <p:spPr>
          <a:xfrm>
            <a:off x="2294789" y="4739461"/>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15" name="直接箭头连接符 14"/>
          <p:cNvCxnSpPr/>
          <p:nvPr/>
        </p:nvCxnSpPr>
        <p:spPr>
          <a:xfrm flipV="1">
            <a:off x="1560633" y="4739460"/>
            <a:ext cx="659423" cy="2"/>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 name="直接箭头连接符 15"/>
          <p:cNvCxnSpPr/>
          <p:nvPr/>
        </p:nvCxnSpPr>
        <p:spPr>
          <a:xfrm flipH="1" flipV="1">
            <a:off x="1894739" y="4109319"/>
            <a:ext cx="281355" cy="545149"/>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7" name="直接箭头连接符 16"/>
          <p:cNvCxnSpPr/>
          <p:nvPr/>
        </p:nvCxnSpPr>
        <p:spPr>
          <a:xfrm flipH="1">
            <a:off x="1551845" y="4153303"/>
            <a:ext cx="290143" cy="545125"/>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 name="直接箭头连接符 17"/>
          <p:cNvCxnSpPr/>
          <p:nvPr/>
        </p:nvCxnSpPr>
        <p:spPr>
          <a:xfrm>
            <a:off x="2035384" y="4039007"/>
            <a:ext cx="316524" cy="615461"/>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9" name="直接箭头连接符 18"/>
          <p:cNvCxnSpPr/>
          <p:nvPr/>
        </p:nvCxnSpPr>
        <p:spPr>
          <a:xfrm flipV="1">
            <a:off x="1402372" y="4039007"/>
            <a:ext cx="294544" cy="615461"/>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2" name="椭圆 21"/>
          <p:cNvSpPr/>
          <p:nvPr/>
        </p:nvSpPr>
        <p:spPr>
          <a:xfrm>
            <a:off x="1802420" y="3854369"/>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3" name="TextBox 22"/>
          <p:cNvSpPr txBox="1"/>
          <p:nvPr/>
        </p:nvSpPr>
        <p:spPr>
          <a:xfrm>
            <a:off x="1680394" y="3570970"/>
            <a:ext cx="48144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top</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4" name="TextBox 23"/>
          <p:cNvSpPr txBox="1"/>
          <p:nvPr/>
        </p:nvSpPr>
        <p:spPr>
          <a:xfrm>
            <a:off x="870438" y="1749669"/>
            <a:ext cx="4277458"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实现思路二：</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将所有指向</a:t>
            </a:r>
            <a:r>
              <a:rPr lang="en-US" altLang="zh-CN" dirty="0" smtClean="0"/>
              <a:t>v0</a:t>
            </a:r>
            <a:r>
              <a:rPr lang="zh-CN" altLang="en-US" dirty="0" smtClean="0"/>
              <a:t>的顶点 指向</a:t>
            </a:r>
            <a:r>
              <a:rPr lang="en-US" altLang="zh-CN" dirty="0" smtClean="0"/>
              <a:t>v1</a:t>
            </a:r>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移除边，</a:t>
            </a:r>
            <a:r>
              <a:rPr lang="en-US" altLang="zh-CN" dirty="0" smtClean="0"/>
              <a:t>v0</a:t>
            </a:r>
            <a:r>
              <a:rPr lang="zh-CN" altLang="en-US" dirty="0" smtClean="0"/>
              <a:t>，重构循环</a:t>
            </a:r>
            <a:endParaRPr lang="en-US" altLang="zh-CN" dirty="0" smtClean="0"/>
          </a:p>
          <a:p>
            <a:pPr marL="342900" marR="0" indent="-342900" algn="l" defTabSz="914400" rtl="0" fontAlgn="auto" latinLnBrk="0" hangingPunct="0">
              <a:lnSpc>
                <a:spcPct val="100000"/>
              </a:lnSpc>
              <a:spcBef>
                <a:spcPts val="0"/>
              </a:spcBef>
              <a:spcAft>
                <a:spcPts val="0"/>
              </a:spcAft>
              <a:buClrTx/>
              <a:buSzTx/>
              <a:buFontTx/>
              <a:buAutoNum type="arabicPeriod"/>
              <a:tabLst/>
            </a:pPr>
            <a:r>
              <a:rPr kumimoji="0" lang="zh-CN" altLang="en-US" sz="1800" b="0" i="0" u="none" strike="noStrike" cap="none" spc="0" normalizeH="0" baseline="0" dirty="0">
                <a:ln>
                  <a:noFill/>
                </a:ln>
                <a:solidFill>
                  <a:srgbClr val="000000"/>
                </a:solidFill>
                <a:effectLst/>
                <a:uFillTx/>
                <a:latin typeface="+mn-lt"/>
                <a:ea typeface="+mn-ea"/>
                <a:cs typeface="+mn-cs"/>
                <a:sym typeface="Arial"/>
              </a:rPr>
              <a:t>移</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除半边循环</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25" name="直接连接符 24"/>
          <p:cNvCxnSpPr/>
          <p:nvPr/>
        </p:nvCxnSpPr>
        <p:spPr>
          <a:xfrm>
            <a:off x="9038484" y="2089630"/>
            <a:ext cx="0" cy="206614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6" name="直接连接符 25"/>
          <p:cNvCxnSpPr/>
          <p:nvPr/>
        </p:nvCxnSpPr>
        <p:spPr>
          <a:xfrm>
            <a:off x="9867868" y="2101358"/>
            <a:ext cx="0" cy="206614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7" name="直接箭头连接符 26"/>
          <p:cNvCxnSpPr/>
          <p:nvPr/>
        </p:nvCxnSpPr>
        <p:spPr>
          <a:xfrm flipV="1">
            <a:off x="8889026" y="2274295"/>
            <a:ext cx="8792" cy="1782139"/>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8" name="直接箭头连接符 27"/>
          <p:cNvCxnSpPr/>
          <p:nvPr/>
        </p:nvCxnSpPr>
        <p:spPr>
          <a:xfrm flipH="1">
            <a:off x="10005630" y="2274295"/>
            <a:ext cx="1" cy="1782139"/>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9" name="圆角矩形 28"/>
          <p:cNvSpPr/>
          <p:nvPr/>
        </p:nvSpPr>
        <p:spPr>
          <a:xfrm>
            <a:off x="8792300" y="1781847"/>
            <a:ext cx="1415561" cy="319511"/>
          </a:xfrm>
          <a:prstGeom prst="roundRect">
            <a:avLst/>
          </a:prstGeom>
          <a:ln w="25400">
            <a:solidFill>
              <a:srgbClr val="011C96"/>
            </a:solidFill>
            <a:miter lim="400000"/>
          </a:ln>
        </p:spPr>
        <p:txBody>
          <a:bodyPr lIns="45719" rIns="45719" rtlCol="0" anchor="ctr"/>
          <a:lstStyle/>
          <a:p>
            <a:pPr algn="ctr"/>
            <a:endParaRPr lang="zh-CN" altLang="en-US"/>
          </a:p>
        </p:txBody>
      </p:sp>
      <p:sp>
        <p:nvSpPr>
          <p:cNvPr id="30" name="圆角矩形 29"/>
          <p:cNvSpPr/>
          <p:nvPr/>
        </p:nvSpPr>
        <p:spPr>
          <a:xfrm>
            <a:off x="8761526" y="4185078"/>
            <a:ext cx="1415561" cy="319511"/>
          </a:xfrm>
          <a:prstGeom prst="roundRect">
            <a:avLst/>
          </a:prstGeom>
          <a:ln w="25400">
            <a:solidFill>
              <a:srgbClr val="011C96"/>
            </a:solidFill>
            <a:miter lim="400000"/>
          </a:ln>
        </p:spPr>
        <p:txBody>
          <a:bodyPr lIns="45719" rIns="45719" rtlCol="0" anchor="ctr"/>
          <a:lstStyle/>
          <a:p>
            <a:pPr algn="ctr"/>
            <a:endParaRPr lang="zh-CN" altLang="en-US"/>
          </a:p>
        </p:txBody>
      </p:sp>
      <p:sp>
        <p:nvSpPr>
          <p:cNvPr id="31" name="TextBox 30"/>
          <p:cNvSpPr txBox="1"/>
          <p:nvPr/>
        </p:nvSpPr>
        <p:spPr>
          <a:xfrm>
            <a:off x="9372592" y="1765758"/>
            <a:ext cx="67991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top</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2" name="TextBox 31"/>
          <p:cNvSpPr txBox="1"/>
          <p:nvPr/>
        </p:nvSpPr>
        <p:spPr>
          <a:xfrm>
            <a:off x="9359401" y="4171919"/>
            <a:ext cx="86455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33" name="直接箭头连接符 32"/>
          <p:cNvCxnSpPr/>
          <p:nvPr/>
        </p:nvCxnSpPr>
        <p:spPr>
          <a:xfrm>
            <a:off x="9161577" y="2274295"/>
            <a:ext cx="0" cy="1782139"/>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4" name="直接箭头连接符 33"/>
          <p:cNvCxnSpPr/>
          <p:nvPr/>
        </p:nvCxnSpPr>
        <p:spPr>
          <a:xfrm flipV="1">
            <a:off x="9774093" y="2212670"/>
            <a:ext cx="0" cy="1843764"/>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39" name="等腰三角形 38"/>
          <p:cNvSpPr/>
          <p:nvPr/>
        </p:nvSpPr>
        <p:spPr>
          <a:xfrm>
            <a:off x="4500593" y="3895398"/>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40" name="等腰三角形 39"/>
          <p:cNvSpPr/>
          <p:nvPr/>
        </p:nvSpPr>
        <p:spPr>
          <a:xfrm>
            <a:off x="6390940" y="3895398"/>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41" name="等腰三角形 40"/>
          <p:cNvSpPr/>
          <p:nvPr/>
        </p:nvSpPr>
        <p:spPr>
          <a:xfrm rot="10800000">
            <a:off x="4975377" y="3898328"/>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44" name="等腰三角形 43"/>
          <p:cNvSpPr/>
          <p:nvPr/>
        </p:nvSpPr>
        <p:spPr>
          <a:xfrm>
            <a:off x="5942530" y="4795146"/>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45" name="等腰三角形 44"/>
          <p:cNvSpPr/>
          <p:nvPr/>
        </p:nvSpPr>
        <p:spPr>
          <a:xfrm rot="10800000">
            <a:off x="4500591" y="4786352"/>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46" name="等腰三角形 45"/>
          <p:cNvSpPr/>
          <p:nvPr/>
        </p:nvSpPr>
        <p:spPr>
          <a:xfrm rot="10800000">
            <a:off x="6399732" y="4789285"/>
            <a:ext cx="949569" cy="896816"/>
          </a:xfrm>
          <a:prstGeom prst="triangle">
            <a:avLst/>
          </a:prstGeom>
          <a:noFill/>
          <a:ln w="25400">
            <a:solidFill>
              <a:schemeClr val="accent6">
                <a:lumMod val="50000"/>
              </a:schemeClr>
            </a:solidFill>
            <a:miter lim="400000"/>
          </a:ln>
        </p:spPr>
        <p:txBody>
          <a:bodyPr lIns="45719" rIns="45719" rtlCol="0" anchor="ctr"/>
          <a:lstStyle/>
          <a:p>
            <a:pPr algn="ctr"/>
            <a:endParaRPr lang="zh-CN" altLang="en-US"/>
          </a:p>
        </p:txBody>
      </p:sp>
      <p:sp>
        <p:nvSpPr>
          <p:cNvPr id="49" name="椭圆 48"/>
          <p:cNvSpPr/>
          <p:nvPr/>
        </p:nvSpPr>
        <p:spPr>
          <a:xfrm>
            <a:off x="6342579" y="4701359"/>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51" name="直接箭头连接符 50"/>
          <p:cNvCxnSpPr/>
          <p:nvPr/>
        </p:nvCxnSpPr>
        <p:spPr>
          <a:xfrm flipH="1" flipV="1">
            <a:off x="5942529" y="4071217"/>
            <a:ext cx="281355" cy="545149"/>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2" name="直接箭头连接符 51"/>
          <p:cNvCxnSpPr/>
          <p:nvPr/>
        </p:nvCxnSpPr>
        <p:spPr>
          <a:xfrm flipH="1">
            <a:off x="5599635" y="4115201"/>
            <a:ext cx="290143" cy="545125"/>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3" name="直接箭头连接符 52"/>
          <p:cNvCxnSpPr/>
          <p:nvPr/>
        </p:nvCxnSpPr>
        <p:spPr>
          <a:xfrm>
            <a:off x="6083174" y="4000905"/>
            <a:ext cx="316524" cy="615461"/>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4" name="直接箭头连接符 53"/>
          <p:cNvCxnSpPr/>
          <p:nvPr/>
        </p:nvCxnSpPr>
        <p:spPr>
          <a:xfrm flipV="1">
            <a:off x="5450162" y="4000905"/>
            <a:ext cx="294544" cy="615461"/>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56" name="TextBox 55"/>
          <p:cNvSpPr txBox="1"/>
          <p:nvPr/>
        </p:nvSpPr>
        <p:spPr>
          <a:xfrm>
            <a:off x="5728184" y="3532868"/>
            <a:ext cx="48144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top</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58" name="直接连接符 57"/>
          <p:cNvCxnSpPr>
            <a:stCxn id="45" idx="0"/>
            <a:endCxn id="44" idx="2"/>
          </p:cNvCxnSpPr>
          <p:nvPr/>
        </p:nvCxnSpPr>
        <p:spPr>
          <a:xfrm>
            <a:off x="4975375" y="5683168"/>
            <a:ext cx="967155" cy="8794"/>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2" name="直接连接符 61"/>
          <p:cNvCxnSpPr/>
          <p:nvPr/>
        </p:nvCxnSpPr>
        <p:spPr>
          <a:xfrm flipH="1">
            <a:off x="5924946" y="3895398"/>
            <a:ext cx="940779" cy="293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55" name="椭圆 54"/>
          <p:cNvSpPr/>
          <p:nvPr/>
        </p:nvSpPr>
        <p:spPr>
          <a:xfrm>
            <a:off x="5827158" y="3816267"/>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64" name="TextBox 63"/>
          <p:cNvSpPr txBox="1"/>
          <p:nvPr/>
        </p:nvSpPr>
        <p:spPr>
          <a:xfrm>
            <a:off x="6556923" y="4807276"/>
            <a:ext cx="36927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5" name="TextBox 64"/>
          <p:cNvSpPr txBox="1"/>
          <p:nvPr/>
        </p:nvSpPr>
        <p:spPr>
          <a:xfrm>
            <a:off x="958358" y="4868363"/>
            <a:ext cx="36927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6" name="TextBox 65"/>
          <p:cNvSpPr txBox="1"/>
          <p:nvPr/>
        </p:nvSpPr>
        <p:spPr>
          <a:xfrm>
            <a:off x="8176846" y="5424854"/>
            <a:ext cx="2963008"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思路三：</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删除</a:t>
            </a:r>
            <a:r>
              <a:rPr lang="en-US" altLang="zh-CN" dirty="0" smtClean="0"/>
              <a:t>v1</a:t>
            </a:r>
            <a:r>
              <a:rPr lang="zh-CN" altLang="en-US" dirty="0" smtClean="0"/>
              <a:t>点以及相关的面，</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记录所有相邻的顶点，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重构面</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356900832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删除面</a:t>
            </a:r>
            <a:endParaRPr lang="zh-CN" altLang="en-US" dirty="0"/>
          </a:p>
        </p:txBody>
      </p:sp>
      <p:grpSp>
        <p:nvGrpSpPr>
          <p:cNvPr id="121" name="组合 120"/>
          <p:cNvGrpSpPr/>
          <p:nvPr/>
        </p:nvGrpSpPr>
        <p:grpSpPr>
          <a:xfrm>
            <a:off x="1243488" y="2844192"/>
            <a:ext cx="3888404" cy="1976014"/>
            <a:chOff x="1243488" y="2844192"/>
            <a:chExt cx="3888404" cy="1976014"/>
          </a:xfrm>
        </p:grpSpPr>
        <p:grpSp>
          <p:nvGrpSpPr>
            <p:cNvPr id="18" name="组合 17"/>
            <p:cNvGrpSpPr/>
            <p:nvPr/>
          </p:nvGrpSpPr>
          <p:grpSpPr>
            <a:xfrm>
              <a:off x="3610682" y="2844192"/>
              <a:ext cx="1521210" cy="1958832"/>
              <a:chOff x="4651132" y="2162908"/>
              <a:chExt cx="2154114" cy="2505808"/>
            </a:xfrm>
          </p:grpSpPr>
          <p:sp>
            <p:nvSpPr>
              <p:cNvPr id="13" name="等腰三角形 12"/>
              <p:cNvSpPr/>
              <p:nvPr/>
            </p:nvSpPr>
            <p:spPr>
              <a:xfrm>
                <a:off x="4651132" y="3415812"/>
                <a:ext cx="1077057" cy="1252904"/>
              </a:xfrm>
              <a:prstGeom prst="triangle">
                <a:avLst/>
              </a:prstGeom>
              <a:solidFill>
                <a:schemeClr val="accent5"/>
              </a:solidFill>
              <a:ln w="25400">
                <a:noFill/>
                <a:miter lim="400000"/>
              </a:ln>
            </p:spPr>
            <p:txBody>
              <a:bodyPr lIns="45719" rIns="45719" rtlCol="0" anchor="ctr"/>
              <a:lstStyle/>
              <a:p>
                <a:pPr algn="ctr"/>
                <a:endParaRPr lang="zh-CN" altLang="en-US"/>
              </a:p>
            </p:txBody>
          </p:sp>
          <p:sp>
            <p:nvSpPr>
              <p:cNvPr id="14" name="等腰三角形 13"/>
              <p:cNvSpPr/>
              <p:nvPr/>
            </p:nvSpPr>
            <p:spPr>
              <a:xfrm>
                <a:off x="5189660" y="2162908"/>
                <a:ext cx="1077057" cy="1252904"/>
              </a:xfrm>
              <a:prstGeom prst="triangle">
                <a:avLst/>
              </a:prstGeom>
              <a:solidFill>
                <a:schemeClr val="accent5"/>
              </a:solidFill>
              <a:ln w="25400">
                <a:noFill/>
                <a:miter lim="400000"/>
              </a:ln>
            </p:spPr>
            <p:txBody>
              <a:bodyPr lIns="45719" rIns="45719" rtlCol="0" anchor="ctr"/>
              <a:lstStyle/>
              <a:p>
                <a:pPr algn="ctr"/>
                <a:endParaRPr lang="zh-CN" altLang="en-US"/>
              </a:p>
            </p:txBody>
          </p:sp>
          <p:sp>
            <p:nvSpPr>
              <p:cNvPr id="15" name="等腰三角形 14"/>
              <p:cNvSpPr/>
              <p:nvPr/>
            </p:nvSpPr>
            <p:spPr>
              <a:xfrm>
                <a:off x="5728189" y="3415812"/>
                <a:ext cx="1077057" cy="1252904"/>
              </a:xfrm>
              <a:prstGeom prst="triangle">
                <a:avLst/>
              </a:prstGeom>
              <a:solidFill>
                <a:schemeClr val="accent5"/>
              </a:solidFill>
              <a:ln w="25400">
                <a:noFill/>
                <a:miter lim="400000"/>
              </a:ln>
            </p:spPr>
            <p:txBody>
              <a:bodyPr lIns="45719" rIns="45719" rtlCol="0" anchor="ctr"/>
              <a:lstStyle/>
              <a:p>
                <a:pPr algn="ctr"/>
                <a:endParaRPr lang="zh-CN" altLang="en-US"/>
              </a:p>
            </p:txBody>
          </p:sp>
          <p:sp>
            <p:nvSpPr>
              <p:cNvPr id="16" name="等腰三角形 15"/>
              <p:cNvSpPr/>
              <p:nvPr/>
            </p:nvSpPr>
            <p:spPr>
              <a:xfrm rot="10800000">
                <a:off x="5189659" y="3393832"/>
                <a:ext cx="1077057" cy="1252904"/>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grpSp>
        <p:sp>
          <p:nvSpPr>
            <p:cNvPr id="17" name="等腰三角形 16"/>
            <p:cNvSpPr/>
            <p:nvPr/>
          </p:nvSpPr>
          <p:spPr>
            <a:xfrm>
              <a:off x="1243488" y="2902613"/>
              <a:ext cx="1477749" cy="1917593"/>
            </a:xfrm>
            <a:prstGeom prst="triangle">
              <a:avLst/>
            </a:prstGeom>
            <a:solidFill>
              <a:schemeClr val="accent5"/>
            </a:solidFill>
            <a:ln w="25400">
              <a:noFill/>
              <a:miter lim="400000"/>
            </a:ln>
          </p:spPr>
          <p:txBody>
            <a:bodyPr lIns="45719" rIns="45719" rtlCol="0" anchor="ctr"/>
            <a:lstStyle/>
            <a:p>
              <a:pPr algn="ctr"/>
              <a:endParaRPr lang="zh-CN" altLang="en-US"/>
            </a:p>
          </p:txBody>
        </p:sp>
        <p:cxnSp>
          <p:nvCxnSpPr>
            <p:cNvPr id="21" name="直接连接符 20"/>
            <p:cNvCxnSpPr>
              <a:stCxn id="17" idx="1"/>
              <a:endCxn id="17" idx="5"/>
            </p:cNvCxnSpPr>
            <p:nvPr/>
          </p:nvCxnSpPr>
          <p:spPr>
            <a:xfrm>
              <a:off x="1612926" y="3861409"/>
              <a:ext cx="738874"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3" name="直接箭头连接符 22"/>
            <p:cNvCxnSpPr/>
            <p:nvPr/>
          </p:nvCxnSpPr>
          <p:spPr>
            <a:xfrm>
              <a:off x="2882674" y="3806426"/>
              <a:ext cx="591409" cy="0"/>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7" name="直接连接符 26"/>
            <p:cNvCxnSpPr>
              <a:stCxn id="17" idx="1"/>
              <a:endCxn id="17" idx="3"/>
            </p:cNvCxnSpPr>
            <p:nvPr/>
          </p:nvCxnSpPr>
          <p:spPr>
            <a:xfrm>
              <a:off x="1612926" y="3861409"/>
              <a:ext cx="369438" cy="958797"/>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9" name="直接连接符 28"/>
            <p:cNvCxnSpPr>
              <a:stCxn id="17" idx="5"/>
              <a:endCxn id="17" idx="3"/>
            </p:cNvCxnSpPr>
            <p:nvPr/>
          </p:nvCxnSpPr>
          <p:spPr>
            <a:xfrm flipH="1">
              <a:off x="1982363" y="3861409"/>
              <a:ext cx="369437" cy="958797"/>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8" name="直接箭头连接符 37"/>
            <p:cNvCxnSpPr/>
            <p:nvPr/>
          </p:nvCxnSpPr>
          <p:spPr>
            <a:xfrm>
              <a:off x="4056179" y="3861409"/>
              <a:ext cx="315106" cy="793842"/>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0" name="直接箭头连接符 39"/>
            <p:cNvCxnSpPr/>
            <p:nvPr/>
          </p:nvCxnSpPr>
          <p:spPr>
            <a:xfrm flipV="1">
              <a:off x="4396122" y="3840792"/>
              <a:ext cx="280959" cy="697618"/>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3" name="直接箭头连接符 42"/>
            <p:cNvCxnSpPr/>
            <p:nvPr/>
          </p:nvCxnSpPr>
          <p:spPr>
            <a:xfrm flipH="1">
              <a:off x="4118269" y="3861409"/>
              <a:ext cx="484304"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grpSp>
      <p:sp>
        <p:nvSpPr>
          <p:cNvPr id="44" name="TextBox 43"/>
          <p:cNvSpPr txBox="1"/>
          <p:nvPr/>
        </p:nvSpPr>
        <p:spPr>
          <a:xfrm>
            <a:off x="6349113" y="1821339"/>
            <a:ext cx="5344656" cy="4247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实现思路：</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对面操作：</a:t>
            </a:r>
            <a:endParaRPr lang="en-US" altLang="zh-CN" dirty="0" smtClean="0"/>
          </a:p>
          <a:p>
            <a:pPr marR="0" algn="l" defTabSz="914400" rtl="0" fontAlgn="auto" latinLnBrk="0" hangingPunct="0">
              <a:lnSpc>
                <a:spcPct val="100000"/>
              </a:lnSpc>
              <a:spcBef>
                <a:spcPts val="0"/>
              </a:spcBef>
              <a:spcAft>
                <a:spcPts val="0"/>
              </a:spcAft>
              <a:buClrTx/>
              <a:buSzTx/>
              <a:tabLst/>
            </a:pPr>
            <a:r>
              <a:rPr lang="zh-CN" altLang="en-US" dirty="0" smtClean="0"/>
              <a:t>       标记面删除；</a:t>
            </a:r>
            <a:endParaRPr lang="en-US" altLang="zh-CN" dirty="0" smtClean="0"/>
          </a:p>
          <a:p>
            <a:pPr marR="0" algn="l" defTabSz="914400" rtl="0" fontAlgn="auto" latinLnBrk="0" hangingPunct="0">
              <a:lnSpc>
                <a:spcPct val="100000"/>
              </a:lnSpc>
              <a:spcBef>
                <a:spcPts val="0"/>
              </a:spcBef>
              <a:spcAft>
                <a:spcPts val="0"/>
              </a:spcAft>
              <a:buClrTx/>
              <a:buSzTx/>
              <a:tabLst/>
            </a:pPr>
            <a:r>
              <a:rPr lang="en-US" altLang="zh-CN" dirty="0"/>
              <a:t> </a:t>
            </a:r>
            <a:r>
              <a:rPr lang="en-US" altLang="zh-CN" dirty="0" smtClean="0"/>
              <a:t>      </a:t>
            </a:r>
            <a:r>
              <a:rPr lang="zh-CN" altLang="en-US" dirty="0" smtClean="0"/>
              <a:t>遍历面对应的所有半边，将半边设为边界；</a:t>
            </a:r>
            <a:endParaRPr lang="en-US" altLang="zh-CN" dirty="0" smtClean="0"/>
          </a:p>
          <a:p>
            <a:pPr marR="0" algn="l" defTabSz="914400" rtl="0" fontAlgn="auto" latinLnBrk="0" hangingPunct="0">
              <a:lnSpc>
                <a:spcPct val="100000"/>
              </a:lnSpc>
              <a:spcBef>
                <a:spcPts val="0"/>
              </a:spcBef>
              <a:spcAft>
                <a:spcPts val="0"/>
              </a:spcAft>
              <a:buClrTx/>
              <a:buSzTx/>
              <a:tabLst/>
            </a:pPr>
            <a:r>
              <a:rPr lang="en-US" altLang="zh-CN" dirty="0" smtClean="0"/>
              <a:t>       </a:t>
            </a:r>
            <a:r>
              <a:rPr lang="zh-CN" altLang="en-US" dirty="0" smtClean="0"/>
              <a:t>判断半边的</a:t>
            </a:r>
            <a:r>
              <a:rPr lang="en-US" altLang="zh-CN" dirty="0" smtClean="0"/>
              <a:t>opposite</a:t>
            </a:r>
            <a:r>
              <a:rPr lang="zh-CN" altLang="en-US" dirty="0" smtClean="0"/>
              <a:t>是否为边界，若是，</a:t>
            </a:r>
            <a:endParaRPr lang="en-US" altLang="zh-CN" dirty="0"/>
          </a:p>
          <a:p>
            <a:pPr marR="0" algn="l" defTabSz="914400" rtl="0" fontAlgn="auto" latinLnBrk="0" hangingPunct="0">
              <a:lnSpc>
                <a:spcPct val="100000"/>
              </a:lnSpc>
              <a:spcBef>
                <a:spcPts val="0"/>
              </a:spcBef>
              <a:spcAft>
                <a:spcPts val="0"/>
              </a:spcAft>
              <a:buClrTx/>
              <a:buSzTx/>
              <a:tabLst/>
            </a:pPr>
            <a:r>
              <a:rPr lang="en-US" altLang="zh-CN" dirty="0"/>
              <a:t> </a:t>
            </a:r>
            <a:r>
              <a:rPr lang="en-US" altLang="zh-CN" dirty="0" smtClean="0"/>
              <a:t>      </a:t>
            </a:r>
            <a:r>
              <a:rPr lang="zh-CN" altLang="en-US" dirty="0" smtClean="0"/>
              <a:t>将该边存储到</a:t>
            </a:r>
            <a:r>
              <a:rPr lang="en-US" altLang="zh-CN" dirty="0" err="1" smtClean="0"/>
              <a:t>deleted_edges</a:t>
            </a:r>
            <a:r>
              <a:rPr lang="zh-CN" altLang="en-US" dirty="0" smtClean="0"/>
              <a:t>容器中；</a:t>
            </a:r>
            <a:endParaRPr lang="en-US" altLang="zh-CN" dirty="0" smtClean="0"/>
          </a:p>
          <a:p>
            <a:pPr marR="0" algn="l" defTabSz="914400" rtl="0" fontAlgn="auto" latinLnBrk="0" hangingPunct="0">
              <a:lnSpc>
                <a:spcPct val="100000"/>
              </a:lnSpc>
              <a:spcBef>
                <a:spcPts val="0"/>
              </a:spcBef>
              <a:spcAft>
                <a:spcPts val="0"/>
              </a:spcAft>
              <a:buClrTx/>
              <a:buSzTx/>
              <a:tabLst/>
            </a:pPr>
            <a:r>
              <a:rPr lang="en-US" altLang="zh-CN" dirty="0" smtClean="0"/>
              <a:t>       </a:t>
            </a:r>
            <a:r>
              <a:rPr lang="zh-CN" altLang="en-US" dirty="0" smtClean="0"/>
              <a:t>存储面上的点到</a:t>
            </a:r>
            <a:r>
              <a:rPr lang="en-US" altLang="zh-CN" dirty="0" err="1" smtClean="0"/>
              <a:t>vhandles</a:t>
            </a:r>
            <a:r>
              <a:rPr lang="zh-CN" altLang="en-US" dirty="0" smtClean="0"/>
              <a:t>容器。</a:t>
            </a:r>
            <a:endParaRPr lang="en-US" altLang="zh-CN" dirty="0" smtClean="0"/>
          </a:p>
          <a:p>
            <a:pPr marL="342900" marR="0" indent="-342900" algn="l" defTabSz="914400" rtl="0" fontAlgn="auto" latinLnBrk="0" hangingPunct="0">
              <a:lnSpc>
                <a:spcPct val="100000"/>
              </a:lnSpc>
              <a:spcBef>
                <a:spcPts val="0"/>
              </a:spcBef>
              <a:spcAft>
                <a:spcPts val="0"/>
              </a:spcAft>
              <a:buClrTx/>
              <a:buSzTx/>
              <a:buAutoNum type="arabicPeriod" startAt="2"/>
              <a:tabLst/>
            </a:pPr>
            <a:r>
              <a:rPr lang="zh-CN" altLang="en-US" dirty="0" smtClean="0"/>
              <a:t>对边操作：</a:t>
            </a:r>
            <a:endParaRPr lang="en-US" altLang="zh-CN" dirty="0" smtClean="0"/>
          </a:p>
          <a:p>
            <a:pPr marR="0" algn="l" defTabSz="914400" rtl="0" fontAlgn="auto" latinLnBrk="0" hangingPunct="0">
              <a:lnSpc>
                <a:spcPct val="100000"/>
              </a:lnSpc>
              <a:spcBef>
                <a:spcPts val="0"/>
              </a:spcBef>
              <a:spcAft>
                <a:spcPts val="0"/>
              </a:spcAft>
              <a:buClrTx/>
              <a:buSzTx/>
              <a:tabLst/>
            </a:pPr>
            <a:r>
              <a:rPr lang="en-US" altLang="zh-CN" dirty="0" smtClean="0"/>
              <a:t>       </a:t>
            </a:r>
            <a:r>
              <a:rPr lang="zh-CN" altLang="en-US" dirty="0" smtClean="0"/>
              <a:t>遍历</a:t>
            </a:r>
            <a:r>
              <a:rPr lang="en-US" altLang="zh-CN" dirty="0" err="1" smtClean="0"/>
              <a:t>deleted_edges</a:t>
            </a:r>
            <a:r>
              <a:rPr lang="zh-CN" altLang="en-US" dirty="0" smtClean="0"/>
              <a:t>，获取</a:t>
            </a:r>
            <a:r>
              <a:rPr lang="en-US" altLang="zh-CN" dirty="0" smtClean="0"/>
              <a:t>edge</a:t>
            </a:r>
            <a:r>
              <a:rPr lang="zh-CN" altLang="en-US" dirty="0" smtClean="0"/>
              <a:t>上的两条半边，</a:t>
            </a:r>
            <a:endParaRPr lang="en-US" altLang="zh-CN" dirty="0" smtClean="0"/>
          </a:p>
          <a:p>
            <a:pPr marR="0" algn="l" defTabSz="914400" rtl="0" fontAlgn="auto" latinLnBrk="0" hangingPunct="0">
              <a:lnSpc>
                <a:spcPct val="100000"/>
              </a:lnSpc>
              <a:spcBef>
                <a:spcPts val="0"/>
              </a:spcBef>
              <a:spcAft>
                <a:spcPts val="0"/>
              </a:spcAft>
              <a:buClrTx/>
              <a:buSzTx/>
              <a:tabLst/>
            </a:pPr>
            <a:r>
              <a:rPr lang="en-US" altLang="zh-CN" dirty="0"/>
              <a:t> </a:t>
            </a:r>
            <a:r>
              <a:rPr lang="en-US" altLang="zh-CN" dirty="0" smtClean="0"/>
              <a:t>  </a:t>
            </a:r>
            <a:r>
              <a:rPr lang="zh-CN" altLang="en-US" dirty="0" smtClean="0"/>
              <a:t>    两条半边对应的前后半边和</a:t>
            </a:r>
            <a:r>
              <a:rPr lang="en-US" altLang="zh-CN" dirty="0" smtClean="0"/>
              <a:t>edge</a:t>
            </a:r>
            <a:r>
              <a:rPr lang="zh-CN" altLang="en-US" dirty="0" smtClean="0"/>
              <a:t>的两端点；</a:t>
            </a:r>
            <a:endParaRPr lang="en-US" altLang="zh-CN" dirty="0" smtClean="0"/>
          </a:p>
          <a:p>
            <a:pPr marR="0" algn="l" defTabSz="914400" rtl="0" fontAlgn="auto" latinLnBrk="0" hangingPunct="0">
              <a:lnSpc>
                <a:spcPct val="100000"/>
              </a:lnSpc>
              <a:spcBef>
                <a:spcPts val="0"/>
              </a:spcBef>
              <a:spcAft>
                <a:spcPts val="0"/>
              </a:spcAft>
              <a:buClrTx/>
              <a:buSzTx/>
              <a:tabLst/>
            </a:pPr>
            <a:r>
              <a:rPr lang="en-US" altLang="zh-CN" dirty="0"/>
              <a:t> </a:t>
            </a:r>
            <a:r>
              <a:rPr lang="en-US" altLang="zh-CN" dirty="0" smtClean="0"/>
              <a:t>      </a:t>
            </a:r>
            <a:r>
              <a:rPr lang="zh-CN" altLang="en-US" dirty="0" smtClean="0"/>
              <a:t>重新建立前后半边的连接关系，标记边</a:t>
            </a:r>
            <a:r>
              <a:rPr lang="en-US" altLang="zh-CN" dirty="0" smtClean="0"/>
              <a:t>&amp;</a:t>
            </a:r>
            <a:r>
              <a:rPr lang="zh-CN" altLang="en-US" dirty="0" smtClean="0"/>
              <a:t>半边；</a:t>
            </a:r>
            <a:endParaRPr lang="en-US" altLang="zh-CN" dirty="0" smtClean="0"/>
          </a:p>
          <a:p>
            <a:pPr marR="0" algn="l" defTabSz="914400" rtl="0" fontAlgn="auto" latinLnBrk="0" hangingPunct="0">
              <a:lnSpc>
                <a:spcPct val="100000"/>
              </a:lnSpc>
              <a:spcBef>
                <a:spcPts val="0"/>
              </a:spcBef>
              <a:spcAft>
                <a:spcPts val="0"/>
              </a:spcAft>
              <a:buClrTx/>
              <a:buSzTx/>
              <a:tabLst/>
            </a:pPr>
            <a:r>
              <a:rPr lang="en-US" altLang="zh-CN" dirty="0"/>
              <a:t> </a:t>
            </a:r>
            <a:r>
              <a:rPr lang="en-US" altLang="zh-CN" dirty="0" smtClean="0"/>
              <a:t>      </a:t>
            </a:r>
            <a:r>
              <a:rPr lang="zh-CN" altLang="en-US" dirty="0" smtClean="0"/>
              <a:t>判断游离点，若是，则标记点，否则，</a:t>
            </a:r>
            <a:endParaRPr lang="en-US" altLang="zh-CN" dirty="0" smtClean="0"/>
          </a:p>
          <a:p>
            <a:pPr marR="0" algn="l" defTabSz="914400" rtl="0" fontAlgn="auto" latinLnBrk="0" hangingPunct="0">
              <a:lnSpc>
                <a:spcPct val="100000"/>
              </a:lnSpc>
              <a:spcBef>
                <a:spcPts val="0"/>
              </a:spcBef>
              <a:spcAft>
                <a:spcPts val="0"/>
              </a:spcAft>
              <a:buClrTx/>
              <a:buSzTx/>
              <a:tabLst/>
            </a:pPr>
            <a:r>
              <a:rPr lang="en-US" altLang="zh-CN" dirty="0"/>
              <a:t> </a:t>
            </a:r>
            <a:r>
              <a:rPr lang="en-US" altLang="zh-CN" dirty="0" smtClean="0"/>
              <a:t>      </a:t>
            </a:r>
            <a:r>
              <a:rPr lang="zh-CN" altLang="en-US" dirty="0" smtClean="0"/>
              <a:t>设置点对应半边；</a:t>
            </a:r>
            <a:endParaRPr lang="en-US" altLang="zh-CN" dirty="0" smtClean="0"/>
          </a:p>
          <a:p>
            <a:pPr marL="342900" marR="0" indent="-342900" algn="l" defTabSz="914400" rtl="0" fontAlgn="auto" latinLnBrk="0" hangingPunct="0">
              <a:lnSpc>
                <a:spcPct val="100000"/>
              </a:lnSpc>
              <a:spcBef>
                <a:spcPts val="0"/>
              </a:spcBef>
              <a:spcAft>
                <a:spcPts val="0"/>
              </a:spcAft>
              <a:buClrTx/>
              <a:buSzTx/>
              <a:buAutoNum type="arabicPeriod" startAt="3"/>
              <a:tabLst/>
            </a:pPr>
            <a:r>
              <a:rPr lang="zh-CN" altLang="en-US" dirty="0" smtClean="0"/>
              <a:t>调整</a:t>
            </a:r>
            <a:r>
              <a:rPr lang="en-US" altLang="zh-CN" dirty="0" err="1" smtClean="0"/>
              <a:t>vhandles</a:t>
            </a:r>
            <a:r>
              <a:rPr lang="zh-CN" altLang="en-US" dirty="0" smtClean="0"/>
              <a:t>内的点的外向边；</a:t>
            </a:r>
            <a:endParaRPr lang="en-US" altLang="zh-CN" dirty="0" smtClean="0"/>
          </a:p>
          <a:p>
            <a:pPr marL="342900" marR="0" indent="-342900" algn="l" defTabSz="914400" rtl="0" fontAlgn="auto" latinLnBrk="0" hangingPunct="0">
              <a:lnSpc>
                <a:spcPct val="100000"/>
              </a:lnSpc>
              <a:spcBef>
                <a:spcPts val="0"/>
              </a:spcBef>
              <a:spcAft>
                <a:spcPts val="0"/>
              </a:spcAft>
              <a:buClrTx/>
              <a:buSzTx/>
              <a:buAutoNum type="arabicPeriod" startAt="3"/>
              <a:tabLst/>
            </a:pPr>
            <a:r>
              <a:rPr lang="zh-CN" altLang="en-US" dirty="0" smtClean="0"/>
              <a:t>彻底删除标记的点、半边、边、面；</a:t>
            </a:r>
            <a:endParaRPr lang="en-US" altLang="zh-CN" dirty="0" smtClean="0"/>
          </a:p>
        </p:txBody>
      </p:sp>
    </p:spTree>
    <p:extLst>
      <p:ext uri="{BB962C8B-B14F-4D97-AF65-F5344CB8AC3E}">
        <p14:creationId xmlns:p14="http://schemas.microsoft.com/office/powerpoint/2010/main" val="192252906"/>
      </p:ext>
    </p:extLst>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切换边</a:t>
            </a:r>
            <a:endParaRPr lang="zh-CN" altLang="en-US" dirty="0"/>
          </a:p>
        </p:txBody>
      </p:sp>
      <p:grpSp>
        <p:nvGrpSpPr>
          <p:cNvPr id="24" name="组合 23"/>
          <p:cNvGrpSpPr/>
          <p:nvPr/>
        </p:nvGrpSpPr>
        <p:grpSpPr>
          <a:xfrm rot="8083181">
            <a:off x="4815842" y="3034091"/>
            <a:ext cx="1644162" cy="1608992"/>
            <a:chOff x="1116622" y="2031023"/>
            <a:chExt cx="1644162" cy="1608992"/>
          </a:xfrm>
        </p:grpSpPr>
        <p:sp>
          <p:nvSpPr>
            <p:cNvPr id="6" name="矩形 5"/>
            <p:cNvSpPr/>
            <p:nvPr/>
          </p:nvSpPr>
          <p:spPr>
            <a:xfrm>
              <a:off x="1116622" y="2031023"/>
              <a:ext cx="1644162" cy="1608992"/>
            </a:xfrm>
            <a:prstGeom prst="rect">
              <a:avLst/>
            </a:prstGeom>
            <a:ln w="25400">
              <a:solidFill>
                <a:schemeClr val="accent6">
                  <a:lumMod val="50000"/>
                </a:schemeClr>
              </a:solidFill>
              <a:miter lim="400000"/>
            </a:ln>
          </p:spPr>
          <p:txBody>
            <a:bodyPr lIns="45719" rIns="45719" rtlCol="0" anchor="ctr"/>
            <a:lstStyle/>
            <a:p>
              <a:pPr algn="ctr"/>
              <a:endParaRPr lang="zh-CN" altLang="en-US"/>
            </a:p>
          </p:txBody>
        </p:sp>
        <p:cxnSp>
          <p:nvCxnSpPr>
            <p:cNvPr id="8" name="直接连接符 7"/>
            <p:cNvCxnSpPr/>
            <p:nvPr/>
          </p:nvCxnSpPr>
          <p:spPr>
            <a:xfrm>
              <a:off x="1116622" y="2031023"/>
              <a:ext cx="1644162" cy="160899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0" name="直接箭头连接符 9"/>
            <p:cNvCxnSpPr/>
            <p:nvPr/>
          </p:nvCxnSpPr>
          <p:spPr>
            <a:xfrm>
              <a:off x="1345223" y="2136530"/>
              <a:ext cx="1345223" cy="1310054"/>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3" name="直接箭头连接符 12"/>
            <p:cNvCxnSpPr/>
            <p:nvPr/>
          </p:nvCxnSpPr>
          <p:spPr>
            <a:xfrm flipH="1" flipV="1">
              <a:off x="1204546" y="2285998"/>
              <a:ext cx="1345223" cy="1301262"/>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 name="直接箭头连接符 14"/>
            <p:cNvCxnSpPr/>
            <p:nvPr/>
          </p:nvCxnSpPr>
          <p:spPr>
            <a:xfrm>
              <a:off x="1204546" y="2409092"/>
              <a:ext cx="0" cy="1178168"/>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7" name="直接箭头连接符 16"/>
            <p:cNvCxnSpPr/>
            <p:nvPr/>
          </p:nvCxnSpPr>
          <p:spPr>
            <a:xfrm>
              <a:off x="1301261" y="3552092"/>
              <a:ext cx="1169377" cy="0"/>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9" name="直接箭头连接符 18"/>
            <p:cNvCxnSpPr/>
            <p:nvPr/>
          </p:nvCxnSpPr>
          <p:spPr>
            <a:xfrm flipV="1">
              <a:off x="2681654" y="2101362"/>
              <a:ext cx="0" cy="1169377"/>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1" name="直接箭头连接符 20"/>
            <p:cNvCxnSpPr/>
            <p:nvPr/>
          </p:nvCxnSpPr>
          <p:spPr>
            <a:xfrm flipH="1">
              <a:off x="1468315" y="2136530"/>
              <a:ext cx="1107831" cy="0"/>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grpSp>
      <p:grpSp>
        <p:nvGrpSpPr>
          <p:cNvPr id="25" name="组合 24"/>
          <p:cNvGrpSpPr/>
          <p:nvPr/>
        </p:nvGrpSpPr>
        <p:grpSpPr>
          <a:xfrm rot="2669211">
            <a:off x="1369712" y="3034092"/>
            <a:ext cx="1644162" cy="1608992"/>
            <a:chOff x="1116622" y="2031023"/>
            <a:chExt cx="1644162" cy="1608992"/>
          </a:xfrm>
        </p:grpSpPr>
        <p:sp>
          <p:nvSpPr>
            <p:cNvPr id="26" name="矩形 25"/>
            <p:cNvSpPr/>
            <p:nvPr/>
          </p:nvSpPr>
          <p:spPr>
            <a:xfrm>
              <a:off x="1116622" y="2031023"/>
              <a:ext cx="1644162" cy="1608992"/>
            </a:xfrm>
            <a:prstGeom prst="rect">
              <a:avLst/>
            </a:prstGeom>
            <a:ln w="25400">
              <a:solidFill>
                <a:schemeClr val="accent6">
                  <a:lumMod val="50000"/>
                </a:schemeClr>
              </a:solidFill>
              <a:miter lim="400000"/>
            </a:ln>
          </p:spPr>
          <p:txBody>
            <a:bodyPr lIns="45719" rIns="45719" rtlCol="0" anchor="ctr"/>
            <a:lstStyle/>
            <a:p>
              <a:pPr algn="ctr"/>
              <a:endParaRPr lang="zh-CN" altLang="en-US"/>
            </a:p>
          </p:txBody>
        </p:sp>
        <p:cxnSp>
          <p:nvCxnSpPr>
            <p:cNvPr id="27" name="直接连接符 26"/>
            <p:cNvCxnSpPr/>
            <p:nvPr/>
          </p:nvCxnSpPr>
          <p:spPr>
            <a:xfrm>
              <a:off x="1116622" y="2031023"/>
              <a:ext cx="1644162" cy="160899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8" name="直接箭头连接符 27"/>
            <p:cNvCxnSpPr/>
            <p:nvPr/>
          </p:nvCxnSpPr>
          <p:spPr>
            <a:xfrm>
              <a:off x="1345223" y="2136530"/>
              <a:ext cx="1345223" cy="1310054"/>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9" name="直接箭头连接符 28"/>
            <p:cNvCxnSpPr/>
            <p:nvPr/>
          </p:nvCxnSpPr>
          <p:spPr>
            <a:xfrm flipH="1" flipV="1">
              <a:off x="1204546" y="2285998"/>
              <a:ext cx="1345223" cy="1301262"/>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0" name="直接箭头连接符 29"/>
            <p:cNvCxnSpPr/>
            <p:nvPr/>
          </p:nvCxnSpPr>
          <p:spPr>
            <a:xfrm>
              <a:off x="1204546" y="2409092"/>
              <a:ext cx="0" cy="1178168"/>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1" name="直接箭头连接符 30"/>
            <p:cNvCxnSpPr/>
            <p:nvPr/>
          </p:nvCxnSpPr>
          <p:spPr>
            <a:xfrm>
              <a:off x="1301261" y="3552092"/>
              <a:ext cx="1169377" cy="0"/>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2" name="直接箭头连接符 31"/>
            <p:cNvCxnSpPr/>
            <p:nvPr/>
          </p:nvCxnSpPr>
          <p:spPr>
            <a:xfrm flipV="1">
              <a:off x="2681654" y="2101362"/>
              <a:ext cx="0" cy="1169377"/>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3" name="直接箭头连接符 32"/>
            <p:cNvCxnSpPr/>
            <p:nvPr/>
          </p:nvCxnSpPr>
          <p:spPr>
            <a:xfrm flipH="1">
              <a:off x="1468315" y="2136530"/>
              <a:ext cx="1107831" cy="0"/>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grpSp>
      <p:cxnSp>
        <p:nvCxnSpPr>
          <p:cNvPr id="35" name="直接箭头连接符 34"/>
          <p:cNvCxnSpPr/>
          <p:nvPr/>
        </p:nvCxnSpPr>
        <p:spPr>
          <a:xfrm>
            <a:off x="3529690" y="3903114"/>
            <a:ext cx="756138" cy="0"/>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36" name="TextBox 35"/>
          <p:cNvSpPr txBox="1"/>
          <p:nvPr/>
        </p:nvSpPr>
        <p:spPr>
          <a:xfrm>
            <a:off x="7628792" y="2858075"/>
            <a:ext cx="4484077" cy="1754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实现思路：</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zh-CN" altLang="en-US" dirty="0"/>
              <a:t>半边</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逆时针旋转</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90°</a:t>
            </a:r>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更改两条半边的指向顶点；</a:t>
            </a:r>
            <a:endParaRPr lang="en-US" altLang="zh-CN" dirty="0" smtClean="0"/>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确定两个面的引用为两条半边；</a:t>
            </a:r>
            <a:endParaRPr lang="en-US" altLang="zh-CN" dirty="0" smtClean="0"/>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更改周围发生变化的半边的面的引用；</a:t>
            </a:r>
            <a:endParaRPr lang="en-US" altLang="zh-CN" dirty="0" smtClean="0"/>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分别连接切换后的三条半边；</a:t>
            </a:r>
            <a:endParaRPr lang="en-US" altLang="zh-CN" dirty="0" smtClean="0"/>
          </a:p>
        </p:txBody>
      </p:sp>
      <p:sp>
        <p:nvSpPr>
          <p:cNvPr id="37" name="TextBox 36"/>
          <p:cNvSpPr txBox="1"/>
          <p:nvPr/>
        </p:nvSpPr>
        <p:spPr>
          <a:xfrm>
            <a:off x="2288506" y="3653923"/>
            <a:ext cx="64486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heh0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8" name="TextBox 37"/>
          <p:cNvSpPr txBox="1"/>
          <p:nvPr/>
        </p:nvSpPr>
        <p:spPr>
          <a:xfrm>
            <a:off x="1537669" y="3646968"/>
            <a:ext cx="64486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heh1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9" name="TextBox 38"/>
          <p:cNvSpPr txBox="1"/>
          <p:nvPr/>
        </p:nvSpPr>
        <p:spPr>
          <a:xfrm>
            <a:off x="5315489" y="3454949"/>
            <a:ext cx="64486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heh0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0" name="TextBox 39"/>
          <p:cNvSpPr txBox="1"/>
          <p:nvPr/>
        </p:nvSpPr>
        <p:spPr>
          <a:xfrm>
            <a:off x="5286950" y="3875693"/>
            <a:ext cx="64486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heh1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1" name="TextBox 40"/>
          <p:cNvSpPr txBox="1"/>
          <p:nvPr/>
        </p:nvSpPr>
        <p:spPr>
          <a:xfrm>
            <a:off x="2650126" y="3091160"/>
            <a:ext cx="72536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2" name="TextBox 41"/>
          <p:cNvSpPr txBox="1"/>
          <p:nvPr/>
        </p:nvSpPr>
        <p:spPr>
          <a:xfrm>
            <a:off x="1174986" y="4303923"/>
            <a:ext cx="72536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3" name="TextBox 42"/>
          <p:cNvSpPr txBox="1"/>
          <p:nvPr/>
        </p:nvSpPr>
        <p:spPr>
          <a:xfrm>
            <a:off x="4673797" y="4383461"/>
            <a:ext cx="72536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4" name="TextBox 43"/>
          <p:cNvSpPr txBox="1"/>
          <p:nvPr/>
        </p:nvSpPr>
        <p:spPr>
          <a:xfrm>
            <a:off x="6038927" y="2973590"/>
            <a:ext cx="72536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5" name="TextBox 44"/>
          <p:cNvSpPr txBox="1"/>
          <p:nvPr/>
        </p:nvSpPr>
        <p:spPr>
          <a:xfrm>
            <a:off x="2660146" y="4245023"/>
            <a:ext cx="71940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6" name="TextBox 45"/>
          <p:cNvSpPr txBox="1"/>
          <p:nvPr/>
        </p:nvSpPr>
        <p:spPr>
          <a:xfrm>
            <a:off x="1041564" y="3070842"/>
            <a:ext cx="71940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7" name="TextBox 46"/>
          <p:cNvSpPr txBox="1"/>
          <p:nvPr/>
        </p:nvSpPr>
        <p:spPr>
          <a:xfrm>
            <a:off x="6185268" y="4317089"/>
            <a:ext cx="71940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8" name="TextBox 47"/>
          <p:cNvSpPr txBox="1"/>
          <p:nvPr/>
        </p:nvSpPr>
        <p:spPr>
          <a:xfrm>
            <a:off x="4596081" y="3070842"/>
            <a:ext cx="71940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9" name="椭圆 48"/>
          <p:cNvSpPr/>
          <p:nvPr/>
        </p:nvSpPr>
        <p:spPr>
          <a:xfrm>
            <a:off x="2099010" y="2591545"/>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50" name="椭圆 49"/>
          <p:cNvSpPr/>
          <p:nvPr/>
        </p:nvSpPr>
        <p:spPr>
          <a:xfrm>
            <a:off x="5554405" y="2574076"/>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51" name="椭圆 50"/>
          <p:cNvSpPr/>
          <p:nvPr/>
        </p:nvSpPr>
        <p:spPr>
          <a:xfrm>
            <a:off x="2125846" y="4864579"/>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52" name="椭圆 51"/>
          <p:cNvSpPr/>
          <p:nvPr/>
        </p:nvSpPr>
        <p:spPr>
          <a:xfrm>
            <a:off x="5550007" y="4900663"/>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53" name="椭圆 52"/>
          <p:cNvSpPr/>
          <p:nvPr/>
        </p:nvSpPr>
        <p:spPr>
          <a:xfrm>
            <a:off x="918470" y="3744852"/>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54" name="椭圆 53"/>
          <p:cNvSpPr/>
          <p:nvPr/>
        </p:nvSpPr>
        <p:spPr>
          <a:xfrm>
            <a:off x="3253076" y="3752502"/>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55" name="椭圆 54"/>
          <p:cNvSpPr/>
          <p:nvPr/>
        </p:nvSpPr>
        <p:spPr>
          <a:xfrm>
            <a:off x="4442213" y="3781301"/>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56" name="椭圆 55"/>
          <p:cNvSpPr/>
          <p:nvPr/>
        </p:nvSpPr>
        <p:spPr>
          <a:xfrm>
            <a:off x="6755207" y="3735237"/>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Tree>
    <p:extLst>
      <p:ext uri="{BB962C8B-B14F-4D97-AF65-F5344CB8AC3E}">
        <p14:creationId xmlns:p14="http://schemas.microsoft.com/office/powerpoint/2010/main" val="98566245"/>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其余基本操作</a:t>
            </a:r>
            <a:endParaRPr lang="zh-CN" altLang="en-US" dirty="0"/>
          </a:p>
        </p:txBody>
      </p:sp>
      <p:sp>
        <p:nvSpPr>
          <p:cNvPr id="4" name="TextBox 3"/>
          <p:cNvSpPr txBox="1"/>
          <p:nvPr/>
        </p:nvSpPr>
        <p:spPr>
          <a:xfrm>
            <a:off x="888023" y="1714500"/>
            <a:ext cx="5653454" cy="424731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添加噪声：</a:t>
            </a:r>
            <a:endParaRPr lang="en-US" altLang="zh-CN" dirty="0" smtClean="0"/>
          </a:p>
          <a:p>
            <a:pPr marR="0" algn="l" defTabSz="914400" rtl="0" fontAlgn="auto" latinLnBrk="0" hangingPunct="0">
              <a:lnSpc>
                <a:spcPct val="100000"/>
              </a:lnSpc>
              <a:spcBef>
                <a:spcPts val="0"/>
              </a:spcBef>
              <a:spcAft>
                <a:spcPts val="0"/>
              </a:spcAft>
              <a:buClrTx/>
              <a:buSzTx/>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要点：修改</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vertex</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的</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position</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，沿法向量移动</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342900" marR="0" indent="-342900" algn="l" defTabSz="914400" rtl="0" fontAlgn="auto" latinLnBrk="0" hangingPunct="0">
              <a:lnSpc>
                <a:spcPct val="100000"/>
              </a:lnSpc>
              <a:spcBef>
                <a:spcPts val="0"/>
              </a:spcBef>
              <a:spcAft>
                <a:spcPts val="0"/>
              </a:spcAft>
              <a:buClrTx/>
              <a:buSzTx/>
              <a:buAutoNum type="arabicPeriod" startAt="2"/>
              <a:tabLst/>
            </a:pPr>
            <a:r>
              <a:rPr lang="zh-CN" altLang="en-US" dirty="0" smtClean="0"/>
              <a:t>包围框顶点位置</a:t>
            </a:r>
            <a:endParaRPr lang="en-US" altLang="zh-CN" dirty="0" smtClean="0"/>
          </a:p>
          <a:p>
            <a:pPr marR="0" algn="l" defTabSz="914400" rtl="0" fontAlgn="auto" latinLnBrk="0" hangingPunct="0">
              <a:lnSpc>
                <a:spcPct val="100000"/>
              </a:lnSpc>
              <a:spcBef>
                <a:spcPts val="0"/>
              </a:spcBef>
              <a:spcAft>
                <a:spcPts val="0"/>
              </a:spcAft>
              <a:buClrTx/>
              <a:buSzTx/>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要点：遍历点取</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position</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的最值</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342900" marR="0" indent="-342900" algn="l" defTabSz="914400" rtl="0" fontAlgn="auto" latinLnBrk="0" hangingPunct="0">
              <a:lnSpc>
                <a:spcPct val="100000"/>
              </a:lnSpc>
              <a:spcBef>
                <a:spcPts val="0"/>
              </a:spcBef>
              <a:spcAft>
                <a:spcPts val="0"/>
              </a:spcAft>
              <a:buClrTx/>
              <a:buSzTx/>
              <a:buAutoNum type="arabicPeriod" startAt="3"/>
              <a:tabLst/>
            </a:pPr>
            <a:r>
              <a:rPr lang="zh-CN" altLang="en-US" dirty="0" smtClean="0"/>
              <a:t>缩放模型</a:t>
            </a:r>
            <a:endParaRPr lang="en-US" altLang="zh-CN" dirty="0" smtClean="0"/>
          </a:p>
          <a:p>
            <a:pPr marR="0" algn="l" defTabSz="914400" rtl="0" fontAlgn="auto" latinLnBrk="0" hangingPunct="0">
              <a:lnSpc>
                <a:spcPct val="100000"/>
              </a:lnSpc>
              <a:spcBef>
                <a:spcPts val="0"/>
              </a:spcBef>
              <a:spcAft>
                <a:spcPts val="0"/>
              </a:spcAft>
              <a:buClrTx/>
              <a:buSzTx/>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要点：将</a:t>
            </a:r>
            <a:r>
              <a:rPr lang="zh-CN" altLang="en-US" dirty="0" smtClean="0"/>
              <a:t>点的</a:t>
            </a:r>
            <a:r>
              <a:rPr lang="en-US" altLang="zh-CN" dirty="0" smtClean="0"/>
              <a:t>position</a:t>
            </a:r>
            <a:r>
              <a:rPr lang="zh-CN" altLang="en-US" dirty="0" smtClean="0"/>
              <a:t>按一定规则进行缩放</a:t>
            </a:r>
            <a:endParaRPr lang="en-US" altLang="zh-CN" dirty="0" smtClean="0"/>
          </a:p>
          <a:p>
            <a:pPr marL="342900" marR="0" indent="-342900" algn="l" defTabSz="914400" rtl="0" fontAlgn="auto" latinLnBrk="0" hangingPunct="0">
              <a:lnSpc>
                <a:spcPct val="100000"/>
              </a:lnSpc>
              <a:spcBef>
                <a:spcPts val="0"/>
              </a:spcBef>
              <a:spcAft>
                <a:spcPts val="0"/>
              </a:spcAft>
              <a:buClrTx/>
              <a:buSzTx/>
              <a:buAutoNum type="arabicPeriod" startAt="4"/>
              <a:tabLst/>
            </a:pPr>
            <a:r>
              <a:rPr kumimoji="0" lang="zh-CN" altLang="en-US" sz="1800" b="0" i="0" u="none" strike="noStrike" cap="none" spc="0" normalizeH="0" dirty="0" smtClean="0">
                <a:ln>
                  <a:noFill/>
                </a:ln>
                <a:solidFill>
                  <a:srgbClr val="000000"/>
                </a:solidFill>
                <a:effectLst/>
                <a:uFillTx/>
                <a:latin typeface="+mn-lt"/>
                <a:ea typeface="+mn-ea"/>
                <a:cs typeface="+mn-cs"/>
                <a:sym typeface="Arial"/>
              </a:rPr>
              <a:t>移动模型到中心</a:t>
            </a:r>
            <a:endParaRPr kumimoji="0" lang="en-US" altLang="zh-CN" sz="1800" b="0" i="0" u="none" strike="noStrike" cap="none" spc="0" normalizeH="0" dirty="0" smtClean="0">
              <a:ln>
                <a:noFill/>
              </a:ln>
              <a:solidFill>
                <a:srgbClr val="000000"/>
              </a:solidFill>
              <a:effectLst/>
              <a:uFillTx/>
              <a:latin typeface="+mn-lt"/>
              <a:ea typeface="+mn-ea"/>
              <a:cs typeface="+mn-cs"/>
              <a:sym typeface="Arial"/>
            </a:endParaRPr>
          </a:p>
          <a:p>
            <a:pPr marR="0" algn="l" defTabSz="914400" rtl="0" fontAlgn="auto" latinLnBrk="0" hangingPunct="0">
              <a:lnSpc>
                <a:spcPct val="100000"/>
              </a:lnSpc>
              <a:spcBef>
                <a:spcPts val="0"/>
              </a:spcBef>
              <a:spcAft>
                <a:spcPts val="0"/>
              </a:spcAft>
              <a:buClrTx/>
              <a:buSzTx/>
              <a:tabLst/>
            </a:pPr>
            <a:r>
              <a:rPr lang="en-US" altLang="zh-CN" baseline="0" dirty="0"/>
              <a:t> </a:t>
            </a:r>
            <a:r>
              <a:rPr lang="en-US" altLang="zh-CN" baseline="0" dirty="0" smtClean="0"/>
              <a:t>              </a:t>
            </a:r>
            <a:r>
              <a:rPr lang="zh-CN" altLang="en-US" baseline="0" dirty="0" smtClean="0"/>
              <a:t>要点：遍历获取所有顶点的位置平均值，以此为坐标原点，进行平移</a:t>
            </a:r>
            <a:endParaRPr lang="en-US" altLang="zh-CN" baseline="0" dirty="0" smtClean="0"/>
          </a:p>
          <a:p>
            <a:pPr marL="342900" marR="0" indent="-342900" algn="l" defTabSz="914400" rtl="0" fontAlgn="auto" latinLnBrk="0" hangingPunct="0">
              <a:lnSpc>
                <a:spcPct val="100000"/>
              </a:lnSpc>
              <a:spcBef>
                <a:spcPts val="0"/>
              </a:spcBef>
              <a:spcAft>
                <a:spcPts val="0"/>
              </a:spcAft>
              <a:buClrTx/>
              <a:buSzTx/>
              <a:buAutoNum type="arabicPeriod" startAt="5"/>
              <a:tabLst/>
            </a:pPr>
            <a:r>
              <a:rPr kumimoji="0" lang="zh-CN" altLang="en-US" sz="1800" b="0" i="0" u="none" strike="noStrike" cap="none" spc="0" normalizeH="0" dirty="0" smtClean="0">
                <a:ln>
                  <a:noFill/>
                </a:ln>
                <a:solidFill>
                  <a:srgbClr val="000000"/>
                </a:solidFill>
                <a:effectLst/>
                <a:uFillTx/>
                <a:latin typeface="+mn-lt"/>
                <a:ea typeface="+mn-ea"/>
                <a:cs typeface="+mn-cs"/>
                <a:sym typeface="Arial"/>
              </a:rPr>
              <a:t>把选中的点分组</a:t>
            </a:r>
            <a:endParaRPr kumimoji="0" lang="en-US" altLang="zh-CN" sz="1800" b="0" i="0" u="none" strike="noStrike" cap="none" spc="0" normalizeH="0" dirty="0" smtClean="0">
              <a:ln>
                <a:noFill/>
              </a:ln>
              <a:solidFill>
                <a:srgbClr val="000000"/>
              </a:solidFill>
              <a:effectLst/>
              <a:uFillTx/>
              <a:latin typeface="+mn-lt"/>
              <a:ea typeface="+mn-ea"/>
              <a:cs typeface="+mn-cs"/>
              <a:sym typeface="Arial"/>
            </a:endParaRPr>
          </a:p>
          <a:p>
            <a:pPr marR="0" algn="l" defTabSz="914400" rtl="0" fontAlgn="auto" latinLnBrk="0" hangingPunct="0">
              <a:lnSpc>
                <a:spcPct val="100000"/>
              </a:lnSpc>
              <a:spcBef>
                <a:spcPts val="0"/>
              </a:spcBef>
              <a:spcAft>
                <a:spcPts val="0"/>
              </a:spcAft>
              <a:buClrTx/>
              <a:buSzTx/>
              <a:tabLst/>
            </a:pPr>
            <a:r>
              <a:rPr lang="en-US" altLang="zh-CN" baseline="0" dirty="0"/>
              <a:t> </a:t>
            </a:r>
            <a:r>
              <a:rPr lang="en-US" altLang="zh-CN" baseline="0" dirty="0" smtClean="0"/>
              <a:t>              </a:t>
            </a:r>
            <a:r>
              <a:rPr lang="zh-CN" altLang="en-US" baseline="0" dirty="0" smtClean="0"/>
              <a:t>要点：颜色标记</a:t>
            </a:r>
            <a:endParaRPr lang="en-US" altLang="zh-CN" baseline="0" dirty="0" smtClean="0"/>
          </a:p>
          <a:p>
            <a:pPr marL="342900" marR="0" indent="-342900" algn="l" defTabSz="914400" rtl="0" fontAlgn="auto" latinLnBrk="0" hangingPunct="0">
              <a:lnSpc>
                <a:spcPct val="100000"/>
              </a:lnSpc>
              <a:spcBef>
                <a:spcPts val="0"/>
              </a:spcBef>
              <a:spcAft>
                <a:spcPts val="0"/>
              </a:spcAft>
              <a:buClrTx/>
              <a:buSzTx/>
              <a:buAutoNum type="arabicPeriod" startAt="6"/>
              <a:tabLst/>
            </a:pPr>
            <a:r>
              <a:rPr kumimoji="0" lang="zh-CN" altLang="en-US" sz="1800" b="0" i="0" u="none" strike="noStrike" cap="none" spc="0" normalizeH="0" dirty="0" smtClean="0">
                <a:ln>
                  <a:noFill/>
                </a:ln>
                <a:solidFill>
                  <a:srgbClr val="000000"/>
                </a:solidFill>
                <a:effectLst/>
                <a:uFillTx/>
                <a:latin typeface="+mn-lt"/>
                <a:ea typeface="+mn-ea"/>
                <a:cs typeface="+mn-cs"/>
                <a:sym typeface="Arial"/>
              </a:rPr>
              <a:t>重新设置序号</a:t>
            </a:r>
            <a:endParaRPr kumimoji="0" lang="en-US" altLang="zh-CN" sz="1800" b="0" i="0" u="none" strike="noStrike" cap="none" spc="0" normalizeH="0" dirty="0" smtClean="0">
              <a:ln>
                <a:noFill/>
              </a:ln>
              <a:solidFill>
                <a:srgbClr val="000000"/>
              </a:solidFill>
              <a:effectLst/>
              <a:uFillTx/>
              <a:latin typeface="+mn-lt"/>
              <a:ea typeface="+mn-ea"/>
              <a:cs typeface="+mn-cs"/>
              <a:sym typeface="Arial"/>
            </a:endParaRPr>
          </a:p>
          <a:p>
            <a:pPr marR="0" algn="l" defTabSz="914400" rtl="0" fontAlgn="auto" latinLnBrk="0" hangingPunct="0">
              <a:lnSpc>
                <a:spcPct val="100000"/>
              </a:lnSpc>
              <a:spcBef>
                <a:spcPts val="0"/>
              </a:spcBef>
              <a:spcAft>
                <a:spcPts val="0"/>
              </a:spcAft>
              <a:buClrTx/>
              <a:buSzTx/>
              <a:tabLst/>
            </a:pPr>
            <a:r>
              <a:rPr lang="en-US" altLang="zh-CN" baseline="0" dirty="0"/>
              <a:t> </a:t>
            </a:r>
            <a:r>
              <a:rPr lang="en-US" altLang="zh-CN" baseline="0" dirty="0" smtClean="0"/>
              <a:t>              </a:t>
            </a:r>
            <a:r>
              <a:rPr lang="zh-CN" altLang="en-US" baseline="0" dirty="0" smtClean="0"/>
              <a:t>要点：</a:t>
            </a:r>
            <a:r>
              <a:rPr lang="en-US" altLang="zh-CN" baseline="0" dirty="0" smtClean="0"/>
              <a:t>resize</a:t>
            </a:r>
          </a:p>
          <a:p>
            <a:pPr marL="342900" marR="0" indent="-342900" algn="l" defTabSz="914400" rtl="0" fontAlgn="auto" latinLnBrk="0" hangingPunct="0">
              <a:lnSpc>
                <a:spcPct val="100000"/>
              </a:lnSpc>
              <a:spcBef>
                <a:spcPts val="0"/>
              </a:spcBef>
              <a:spcAft>
                <a:spcPts val="0"/>
              </a:spcAft>
              <a:buClrTx/>
              <a:buSzTx/>
              <a:buAutoNum type="arabicPeriod" startAt="7"/>
              <a:tabLst/>
            </a:pPr>
            <a:r>
              <a:rPr kumimoji="0" lang="zh-CN" altLang="en-US" sz="1800" b="0" i="0" u="none" strike="noStrike" cap="none" spc="0" normalizeH="0" dirty="0" smtClean="0">
                <a:ln>
                  <a:noFill/>
                </a:ln>
                <a:solidFill>
                  <a:srgbClr val="000000"/>
                </a:solidFill>
                <a:effectLst/>
                <a:uFillTx/>
                <a:latin typeface="+mn-lt"/>
                <a:ea typeface="+mn-ea"/>
                <a:cs typeface="+mn-cs"/>
                <a:sym typeface="Arial"/>
              </a:rPr>
              <a:t>改变面的方向</a:t>
            </a:r>
            <a:endParaRPr kumimoji="0" lang="en-US" altLang="zh-CN" sz="1800" b="0" i="0" u="none" strike="noStrike" cap="none" spc="0" normalizeH="0" dirty="0" smtClean="0">
              <a:ln>
                <a:noFill/>
              </a:ln>
              <a:solidFill>
                <a:srgbClr val="000000"/>
              </a:solidFill>
              <a:effectLst/>
              <a:uFillTx/>
              <a:latin typeface="+mn-lt"/>
              <a:ea typeface="+mn-ea"/>
              <a:cs typeface="+mn-cs"/>
              <a:sym typeface="Arial"/>
            </a:endParaRPr>
          </a:p>
          <a:p>
            <a:pPr marR="0" algn="l" defTabSz="914400" rtl="0" fontAlgn="auto" latinLnBrk="0" hangingPunct="0">
              <a:lnSpc>
                <a:spcPct val="100000"/>
              </a:lnSpc>
              <a:spcBef>
                <a:spcPts val="0"/>
              </a:spcBef>
              <a:spcAft>
                <a:spcPts val="0"/>
              </a:spcAft>
              <a:buClrTx/>
              <a:buSzTx/>
              <a:tabLst/>
            </a:pPr>
            <a:r>
              <a:rPr lang="en-US" altLang="zh-CN" baseline="0" dirty="0"/>
              <a:t> </a:t>
            </a:r>
            <a:r>
              <a:rPr lang="en-US" altLang="zh-CN" baseline="0" dirty="0" smtClean="0"/>
              <a:t>              </a:t>
            </a:r>
            <a:r>
              <a:rPr lang="zh-CN" altLang="en-US" baseline="0" dirty="0" smtClean="0"/>
              <a:t>要点：遍历面获取点，逆序重新构造一个</a:t>
            </a:r>
            <a:r>
              <a:rPr lang="en-US" altLang="zh-CN" baseline="0" dirty="0" smtClean="0"/>
              <a:t>mesh</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3624993580"/>
      </p:ext>
    </p:extLst>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半边结构</a:t>
            </a:r>
            <a:endParaRPr lang="zh-CN" altLang="en-US" dirty="0"/>
          </a:p>
        </p:txBody>
      </p:sp>
      <p:sp>
        <p:nvSpPr>
          <p:cNvPr id="4" name="六边形 3"/>
          <p:cNvSpPr/>
          <p:nvPr/>
        </p:nvSpPr>
        <p:spPr>
          <a:xfrm>
            <a:off x="729761" y="2454460"/>
            <a:ext cx="3798277" cy="2162346"/>
          </a:xfrm>
          <a:prstGeom prst="hexagon">
            <a:avLst/>
          </a:prstGeom>
          <a:ln w="25400">
            <a:solidFill>
              <a:srgbClr val="011C96"/>
            </a:solidFill>
            <a:miter lim="400000"/>
          </a:ln>
        </p:spPr>
        <p:txBody>
          <a:bodyPr lIns="45719" rIns="45719" rtlCol="0" anchor="ctr"/>
          <a:lstStyle/>
          <a:p>
            <a:pPr algn="ctr"/>
            <a:endParaRPr lang="zh-CN" altLang="en-US"/>
          </a:p>
        </p:txBody>
      </p:sp>
      <p:cxnSp>
        <p:nvCxnSpPr>
          <p:cNvPr id="5" name="直接连接符 4"/>
          <p:cNvCxnSpPr>
            <a:stCxn id="4" idx="4"/>
          </p:cNvCxnSpPr>
          <p:nvPr/>
        </p:nvCxnSpPr>
        <p:spPr>
          <a:xfrm>
            <a:off x="1270348" y="2454461"/>
            <a:ext cx="1358551" cy="2162345"/>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 name="直接连接符 5"/>
          <p:cNvCxnSpPr>
            <a:endCxn id="4" idx="2"/>
          </p:cNvCxnSpPr>
          <p:nvPr/>
        </p:nvCxnSpPr>
        <p:spPr>
          <a:xfrm flipH="1">
            <a:off x="1270348" y="2454461"/>
            <a:ext cx="1358551" cy="2162344"/>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9" name="直接连接符 8"/>
          <p:cNvCxnSpPr>
            <a:stCxn id="4" idx="3"/>
          </p:cNvCxnSpPr>
          <p:nvPr/>
        </p:nvCxnSpPr>
        <p:spPr>
          <a:xfrm>
            <a:off x="729761" y="3535633"/>
            <a:ext cx="1219862" cy="0"/>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0" name="直接连接符 9"/>
          <p:cNvCxnSpPr/>
          <p:nvPr/>
        </p:nvCxnSpPr>
        <p:spPr>
          <a:xfrm>
            <a:off x="1949623" y="3535633"/>
            <a:ext cx="1358552" cy="0"/>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1" name="直接连接符 10"/>
          <p:cNvCxnSpPr>
            <a:endCxn id="4" idx="0"/>
          </p:cNvCxnSpPr>
          <p:nvPr/>
        </p:nvCxnSpPr>
        <p:spPr>
          <a:xfrm>
            <a:off x="3308175" y="3535633"/>
            <a:ext cx="1219863" cy="1"/>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4" name="椭圆 13"/>
          <p:cNvSpPr/>
          <p:nvPr/>
        </p:nvSpPr>
        <p:spPr>
          <a:xfrm>
            <a:off x="1863968" y="3464169"/>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17" name="直接箭头连接符 16"/>
          <p:cNvCxnSpPr/>
          <p:nvPr/>
        </p:nvCxnSpPr>
        <p:spPr>
          <a:xfrm flipH="1">
            <a:off x="2083777" y="2584938"/>
            <a:ext cx="545122" cy="879231"/>
          </a:xfrm>
          <a:prstGeom prst="straightConnector1">
            <a:avLst/>
          </a:prstGeom>
          <a:noFill/>
          <a:ln w="25400" cap="flat">
            <a:solidFill>
              <a:schemeClr val="accent6">
                <a:lumMod val="50000"/>
              </a:schemeClr>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8" name="直接箭头连接符 27"/>
          <p:cNvCxnSpPr/>
          <p:nvPr/>
        </p:nvCxnSpPr>
        <p:spPr>
          <a:xfrm>
            <a:off x="1406769" y="2523392"/>
            <a:ext cx="531933" cy="879231"/>
          </a:xfrm>
          <a:prstGeom prst="straightConnector1">
            <a:avLst/>
          </a:prstGeom>
          <a:noFill/>
          <a:ln w="25400" cap="flat">
            <a:solidFill>
              <a:schemeClr val="accent6">
                <a:lumMod val="50000"/>
              </a:schemeClr>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2" name="直接箭头连接符 31"/>
          <p:cNvCxnSpPr/>
          <p:nvPr/>
        </p:nvCxnSpPr>
        <p:spPr>
          <a:xfrm>
            <a:off x="852854" y="3464169"/>
            <a:ext cx="1011114" cy="0"/>
          </a:xfrm>
          <a:prstGeom prst="straightConnector1">
            <a:avLst/>
          </a:prstGeom>
          <a:noFill/>
          <a:ln w="25400" cap="flat">
            <a:solidFill>
              <a:schemeClr val="accent6">
                <a:lumMod val="50000"/>
              </a:schemeClr>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4" name="直接箭头连接符 33"/>
          <p:cNvCxnSpPr/>
          <p:nvPr/>
        </p:nvCxnSpPr>
        <p:spPr>
          <a:xfrm flipV="1">
            <a:off x="1279140" y="3631223"/>
            <a:ext cx="523283" cy="808892"/>
          </a:xfrm>
          <a:prstGeom prst="straightConnector1">
            <a:avLst/>
          </a:prstGeom>
          <a:noFill/>
          <a:ln w="25400" cap="flat">
            <a:solidFill>
              <a:schemeClr val="accent6">
                <a:lumMod val="50000"/>
              </a:schemeClr>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8" name="直接箭头连接符 37"/>
          <p:cNvCxnSpPr/>
          <p:nvPr/>
        </p:nvCxnSpPr>
        <p:spPr>
          <a:xfrm flipH="1" flipV="1">
            <a:off x="1949623" y="3710354"/>
            <a:ext cx="545122" cy="826480"/>
          </a:xfrm>
          <a:prstGeom prst="straightConnector1">
            <a:avLst/>
          </a:prstGeom>
          <a:noFill/>
          <a:ln w="25400" cap="flat">
            <a:solidFill>
              <a:schemeClr val="accent6">
                <a:lumMod val="50000"/>
              </a:schemeClr>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2" name="直接连接符 51"/>
          <p:cNvCxnSpPr>
            <a:endCxn id="4" idx="1"/>
          </p:cNvCxnSpPr>
          <p:nvPr/>
        </p:nvCxnSpPr>
        <p:spPr>
          <a:xfrm>
            <a:off x="3308175" y="3535633"/>
            <a:ext cx="679277" cy="1081172"/>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4" name="直接连接符 53"/>
          <p:cNvCxnSpPr>
            <a:stCxn id="4" idx="5"/>
          </p:cNvCxnSpPr>
          <p:nvPr/>
        </p:nvCxnSpPr>
        <p:spPr>
          <a:xfrm flipH="1">
            <a:off x="3308175" y="2454461"/>
            <a:ext cx="679277" cy="1088838"/>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5" name="椭圆 14"/>
          <p:cNvSpPr/>
          <p:nvPr/>
        </p:nvSpPr>
        <p:spPr>
          <a:xfrm>
            <a:off x="3233440" y="3456502"/>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55" name="TextBox 54"/>
          <p:cNvSpPr txBox="1"/>
          <p:nvPr/>
        </p:nvSpPr>
        <p:spPr>
          <a:xfrm>
            <a:off x="5947996" y="4583843"/>
            <a:ext cx="2734408" cy="1754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半边变换</a:t>
            </a:r>
            <a:r>
              <a:rPr lang="en-US" altLang="zh-CN" dirty="0"/>
              <a:t> </a:t>
            </a:r>
            <a:r>
              <a:rPr lang="en-US" altLang="zh-CN" dirty="0" smtClean="0"/>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重点</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to_vertex_handle</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err="1" smtClean="0"/>
              <a:t>prev_halfedge_handle</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next_halfedge_handle</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err="1" smtClean="0"/>
              <a:t>face_handle</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err="1"/>
              <a:t>e</a:t>
            </a:r>
            <a:r>
              <a:rPr lang="en-US" altLang="zh-CN" dirty="0" err="1" smtClean="0"/>
              <a:t>dge_handle</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57" name="TextBox 56"/>
          <p:cNvSpPr txBox="1"/>
          <p:nvPr/>
        </p:nvSpPr>
        <p:spPr>
          <a:xfrm>
            <a:off x="2083777" y="3464169"/>
            <a:ext cx="47478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58" name="TextBox 57"/>
          <p:cNvSpPr txBox="1"/>
          <p:nvPr/>
        </p:nvSpPr>
        <p:spPr>
          <a:xfrm>
            <a:off x="3443321" y="3481726"/>
            <a:ext cx="47478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59" name="TextBox 58"/>
          <p:cNvSpPr txBox="1"/>
          <p:nvPr/>
        </p:nvSpPr>
        <p:spPr>
          <a:xfrm>
            <a:off x="1121018" y="2127068"/>
            <a:ext cx="28575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a</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0" name="TextBox 59"/>
          <p:cNvSpPr txBox="1"/>
          <p:nvPr/>
        </p:nvSpPr>
        <p:spPr>
          <a:xfrm>
            <a:off x="2450782" y="2127068"/>
            <a:ext cx="28575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b</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1" name="TextBox 60"/>
          <p:cNvSpPr txBox="1"/>
          <p:nvPr/>
        </p:nvSpPr>
        <p:spPr>
          <a:xfrm>
            <a:off x="3869889" y="2127068"/>
            <a:ext cx="28575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c</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2" name="TextBox 61"/>
          <p:cNvSpPr txBox="1"/>
          <p:nvPr/>
        </p:nvSpPr>
        <p:spPr>
          <a:xfrm>
            <a:off x="523138" y="3350969"/>
            <a:ext cx="28575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h</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3" name="TextBox 62"/>
          <p:cNvSpPr txBox="1"/>
          <p:nvPr/>
        </p:nvSpPr>
        <p:spPr>
          <a:xfrm>
            <a:off x="4565335" y="3343282"/>
            <a:ext cx="28575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d</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4" name="TextBox 63"/>
          <p:cNvSpPr txBox="1"/>
          <p:nvPr/>
        </p:nvSpPr>
        <p:spPr>
          <a:xfrm>
            <a:off x="1103359" y="4522354"/>
            <a:ext cx="28575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g</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5" name="TextBox 64"/>
          <p:cNvSpPr txBox="1"/>
          <p:nvPr/>
        </p:nvSpPr>
        <p:spPr>
          <a:xfrm>
            <a:off x="2514524" y="4564053"/>
            <a:ext cx="28575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f</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6" name="TextBox 65"/>
          <p:cNvSpPr txBox="1"/>
          <p:nvPr/>
        </p:nvSpPr>
        <p:spPr>
          <a:xfrm>
            <a:off x="3817135" y="4536834"/>
            <a:ext cx="28575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e</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7" name="TextBox 66"/>
          <p:cNvSpPr txBox="1"/>
          <p:nvPr/>
        </p:nvSpPr>
        <p:spPr>
          <a:xfrm>
            <a:off x="5947995" y="3204727"/>
            <a:ext cx="4756639" cy="9233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openMesh</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关于半边的设定</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访问</a:t>
            </a:r>
            <a:r>
              <a:rPr lang="en-US" altLang="zh-CN" dirty="0" smtClean="0"/>
              <a:t>edge</a:t>
            </a:r>
            <a:r>
              <a:rPr lang="zh-CN" altLang="en-US" dirty="0" smtClean="0"/>
              <a:t>的两条</a:t>
            </a:r>
            <a:r>
              <a:rPr lang="en-US" altLang="zh-CN" dirty="0" smtClean="0"/>
              <a:t>halfedge</a:t>
            </a:r>
            <a:r>
              <a:rPr lang="zh-CN" altLang="en-US" dirty="0" smtClean="0"/>
              <a:t>，根据</a:t>
            </a:r>
            <a:r>
              <a:rPr lang="en-US" altLang="zh-CN" dirty="0" smtClean="0"/>
              <a:t>id</a:t>
            </a:r>
            <a:r>
              <a:rPr lang="zh-CN" altLang="en-US" dirty="0" smtClean="0"/>
              <a:t>访问</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访问</a:t>
            </a:r>
            <a:r>
              <a:rPr lang="en-US" altLang="zh-CN" dirty="0" smtClean="0"/>
              <a:t>halfedge</a:t>
            </a:r>
            <a:r>
              <a:rPr lang="zh-CN" altLang="en-US" dirty="0" smtClean="0"/>
              <a:t>的</a:t>
            </a:r>
            <a:r>
              <a:rPr lang="en-US" altLang="zh-CN" dirty="0" err="1" smtClean="0"/>
              <a:t>opposite_halfedge</a:t>
            </a:r>
            <a:r>
              <a:rPr lang="zh-CN" altLang="en-US" dirty="0" smtClean="0"/>
              <a:t>，根据</a:t>
            </a:r>
            <a:r>
              <a:rPr lang="en-US" altLang="zh-CN" dirty="0" smtClean="0"/>
              <a:t>id</a:t>
            </a:r>
            <a:r>
              <a:rPr lang="zh-CN" altLang="en-US" dirty="0" smtClean="0"/>
              <a:t>访问</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8" name="TextBox 67"/>
          <p:cNvSpPr txBox="1"/>
          <p:nvPr/>
        </p:nvSpPr>
        <p:spPr>
          <a:xfrm>
            <a:off x="5947996" y="2143401"/>
            <a:ext cx="485335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如何将</a:t>
            </a:r>
            <a:r>
              <a:rPr lang="en-US" altLang="zh-CN" dirty="0" smtClean="0"/>
              <a:t>(a, b, f, g, h)-v1 </a:t>
            </a:r>
            <a:r>
              <a:rPr lang="zh-CN" altLang="en-US" dirty="0" smtClean="0"/>
              <a:t>切换到</a:t>
            </a:r>
            <a:r>
              <a:rPr lang="en-US" altLang="zh-CN" dirty="0" smtClean="0"/>
              <a:t>(a, b, f, g, h)-v2</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572503788"/>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删除面</a:t>
            </a:r>
            <a:endParaRPr lang="zh-CN" altLang="en-US" dirty="0"/>
          </a:p>
        </p:txBody>
      </p:sp>
      <p:sp>
        <p:nvSpPr>
          <p:cNvPr id="19" name="TextBox 18"/>
          <p:cNvSpPr txBox="1"/>
          <p:nvPr/>
        </p:nvSpPr>
        <p:spPr>
          <a:xfrm>
            <a:off x="439615" y="2803807"/>
            <a:ext cx="2453054" cy="14773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重新建立半边关系</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a:t>
            </a:r>
            <a:r>
              <a:rPr lang="en-US" altLang="zh-CN" dirty="0" smtClean="0"/>
              <a:t>prev0</a:t>
            </a:r>
            <a:r>
              <a:rPr lang="zh-CN" altLang="en-US" dirty="0" smtClean="0"/>
              <a:t>，</a:t>
            </a:r>
            <a:r>
              <a:rPr lang="en-US" altLang="zh-CN" dirty="0" smtClean="0"/>
              <a:t>next1</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prev1</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next0</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nvGrpSpPr>
          <p:cNvPr id="46" name="组合 45"/>
          <p:cNvGrpSpPr/>
          <p:nvPr/>
        </p:nvGrpSpPr>
        <p:grpSpPr>
          <a:xfrm>
            <a:off x="3191714" y="2343075"/>
            <a:ext cx="3745523" cy="2327903"/>
            <a:chOff x="3873905" y="2582890"/>
            <a:chExt cx="3745523" cy="2327903"/>
          </a:xfrm>
        </p:grpSpPr>
        <p:grpSp>
          <p:nvGrpSpPr>
            <p:cNvPr id="40" name="组合 39"/>
            <p:cNvGrpSpPr/>
            <p:nvPr/>
          </p:nvGrpSpPr>
          <p:grpSpPr>
            <a:xfrm>
              <a:off x="3873905" y="2960282"/>
              <a:ext cx="3745523" cy="1560665"/>
              <a:chOff x="3892589" y="2000969"/>
              <a:chExt cx="3745523" cy="1560665"/>
            </a:xfrm>
          </p:grpSpPr>
          <p:cxnSp>
            <p:nvCxnSpPr>
              <p:cNvPr id="20" name="直接连接符 19"/>
              <p:cNvCxnSpPr/>
              <p:nvPr/>
            </p:nvCxnSpPr>
            <p:spPr>
              <a:xfrm flipH="1">
                <a:off x="5129230" y="2000969"/>
                <a:ext cx="1154949" cy="1560665"/>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1" name="直接连接符 20"/>
              <p:cNvCxnSpPr/>
              <p:nvPr/>
            </p:nvCxnSpPr>
            <p:spPr>
              <a:xfrm>
                <a:off x="6284179" y="2000969"/>
                <a:ext cx="1069309" cy="1560665"/>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2" name="直接连接符 21"/>
              <p:cNvCxnSpPr/>
              <p:nvPr/>
            </p:nvCxnSpPr>
            <p:spPr>
              <a:xfrm>
                <a:off x="5129230" y="3561634"/>
                <a:ext cx="2224258" cy="0"/>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3" name="直接连接符 22"/>
              <p:cNvCxnSpPr/>
              <p:nvPr/>
            </p:nvCxnSpPr>
            <p:spPr>
              <a:xfrm flipH="1" flipV="1">
                <a:off x="4779704" y="2000971"/>
                <a:ext cx="1504478" cy="1"/>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4" name="直接连接符 23"/>
              <p:cNvCxnSpPr/>
              <p:nvPr/>
            </p:nvCxnSpPr>
            <p:spPr>
              <a:xfrm flipH="1">
                <a:off x="3892589" y="3561634"/>
                <a:ext cx="1236641" cy="0"/>
              </a:xfrm>
              <a:prstGeom prst="line">
                <a:avLst/>
              </a:prstGeom>
              <a:noFill/>
              <a:ln w="2540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5" name="直接箭头连接符 24"/>
              <p:cNvCxnSpPr/>
              <p:nvPr/>
            </p:nvCxnSpPr>
            <p:spPr>
              <a:xfrm flipV="1">
                <a:off x="5129230" y="2117590"/>
                <a:ext cx="970228" cy="1274884"/>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6" name="直接箭头连接符 25"/>
              <p:cNvCxnSpPr/>
              <p:nvPr/>
            </p:nvCxnSpPr>
            <p:spPr>
              <a:xfrm flipH="1">
                <a:off x="4747500" y="2117590"/>
                <a:ext cx="1237658"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7" name="直接箭头连接符 26"/>
              <p:cNvCxnSpPr/>
              <p:nvPr/>
            </p:nvCxnSpPr>
            <p:spPr>
              <a:xfrm>
                <a:off x="4033264" y="3471604"/>
                <a:ext cx="1072661"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8" name="直接箭头连接符 27"/>
              <p:cNvCxnSpPr/>
              <p:nvPr/>
            </p:nvCxnSpPr>
            <p:spPr>
              <a:xfrm flipH="1">
                <a:off x="5366329" y="2187928"/>
                <a:ext cx="917850" cy="1274884"/>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9" name="直接箭头连接符 28"/>
              <p:cNvCxnSpPr/>
              <p:nvPr/>
            </p:nvCxnSpPr>
            <p:spPr>
              <a:xfrm>
                <a:off x="5515840" y="3462812"/>
                <a:ext cx="1603526" cy="0"/>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0" name="直接箭头连接符 29"/>
              <p:cNvCxnSpPr/>
              <p:nvPr/>
            </p:nvCxnSpPr>
            <p:spPr>
              <a:xfrm flipH="1" flipV="1">
                <a:off x="6317603" y="2275851"/>
                <a:ext cx="801764" cy="1116624"/>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31" name="TextBox 30"/>
              <p:cNvSpPr txBox="1"/>
              <p:nvPr/>
            </p:nvSpPr>
            <p:spPr>
              <a:xfrm>
                <a:off x="4120478" y="3172200"/>
                <a:ext cx="103749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2" name="TextBox 31"/>
              <p:cNvSpPr txBox="1"/>
              <p:nvPr/>
            </p:nvSpPr>
            <p:spPr>
              <a:xfrm>
                <a:off x="4950566" y="2027325"/>
                <a:ext cx="103749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next0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3" name="TextBox 32"/>
              <p:cNvSpPr txBox="1"/>
              <p:nvPr/>
            </p:nvSpPr>
            <p:spPr>
              <a:xfrm>
                <a:off x="4950566" y="2570367"/>
                <a:ext cx="103749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heh</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4" name="TextBox 33"/>
              <p:cNvSpPr txBox="1"/>
              <p:nvPr/>
            </p:nvSpPr>
            <p:spPr>
              <a:xfrm>
                <a:off x="6600620" y="2464832"/>
                <a:ext cx="103749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5" name="TextBox 34"/>
              <p:cNvSpPr txBox="1"/>
              <p:nvPr/>
            </p:nvSpPr>
            <p:spPr>
              <a:xfrm>
                <a:off x="5957114" y="3157904"/>
                <a:ext cx="103749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next1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6" name="TextBox 35"/>
              <p:cNvSpPr txBox="1"/>
              <p:nvPr/>
            </p:nvSpPr>
            <p:spPr>
              <a:xfrm>
                <a:off x="5765433" y="2755032"/>
                <a:ext cx="103749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heh1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sp>
          <p:nvSpPr>
            <p:cNvPr id="41" name="椭圆 40"/>
            <p:cNvSpPr/>
            <p:nvPr/>
          </p:nvSpPr>
          <p:spPr>
            <a:xfrm>
              <a:off x="6190760" y="2854753"/>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42" name="椭圆 41"/>
            <p:cNvSpPr/>
            <p:nvPr/>
          </p:nvSpPr>
          <p:spPr>
            <a:xfrm>
              <a:off x="5056465" y="4430916"/>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43" name="TextBox 42"/>
            <p:cNvSpPr txBox="1"/>
            <p:nvPr/>
          </p:nvSpPr>
          <p:spPr>
            <a:xfrm>
              <a:off x="6285689" y="2582890"/>
              <a:ext cx="34297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4" name="TextBox 43"/>
            <p:cNvSpPr txBox="1"/>
            <p:nvPr/>
          </p:nvSpPr>
          <p:spPr>
            <a:xfrm>
              <a:off x="4796313" y="4541463"/>
              <a:ext cx="34297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sp>
        <p:nvSpPr>
          <p:cNvPr id="45" name="TextBox 44"/>
          <p:cNvSpPr txBox="1"/>
          <p:nvPr/>
        </p:nvSpPr>
        <p:spPr>
          <a:xfrm>
            <a:off x="7593051" y="2837088"/>
            <a:ext cx="4135887" cy="2585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判断游离点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以</a:t>
            </a:r>
            <a:r>
              <a:rPr lang="en-US" altLang="zh-CN" dirty="0" smtClean="0"/>
              <a:t>v0</a:t>
            </a:r>
            <a:r>
              <a:rPr lang="zh-CN" altLang="en-US" dirty="0" smtClean="0"/>
              <a:t>为例：</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判断</a:t>
            </a:r>
            <a:r>
              <a:rPr lang="en-US" altLang="zh-CN" dirty="0" smtClean="0"/>
              <a:t>v0</a:t>
            </a:r>
            <a:r>
              <a:rPr lang="zh-CN" altLang="en-US" dirty="0" smtClean="0"/>
              <a:t>的</a:t>
            </a:r>
            <a:r>
              <a:rPr lang="en-US" altLang="zh-CN" dirty="0" smtClean="0"/>
              <a:t>halfedge==heh1</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a:t>判断</a:t>
            </a:r>
            <a:r>
              <a:rPr lang="en-US" altLang="zh-CN" dirty="0" smtClean="0"/>
              <a:t>next0 == heh1</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                  </a:t>
            </a:r>
            <a:r>
              <a:rPr lang="zh-CN" altLang="en-US" dirty="0" smtClean="0"/>
              <a:t>是：</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说明该点为游离点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否：</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  	         </a:t>
            </a:r>
            <a:r>
              <a:rPr lang="zh-CN" altLang="en-US" dirty="0" smtClean="0"/>
              <a:t>设置点的</a:t>
            </a:r>
            <a:r>
              <a:rPr lang="en-US" altLang="zh-CN" dirty="0" smtClean="0"/>
              <a:t>halfedge=next0 </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2136733653"/>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删除边</a:t>
            </a:r>
            <a:endParaRPr lang="zh-CN" altLang="en-US" dirty="0"/>
          </a:p>
        </p:txBody>
      </p:sp>
      <p:grpSp>
        <p:nvGrpSpPr>
          <p:cNvPr id="65" name="组合 64"/>
          <p:cNvGrpSpPr/>
          <p:nvPr/>
        </p:nvGrpSpPr>
        <p:grpSpPr>
          <a:xfrm>
            <a:off x="575895" y="2787163"/>
            <a:ext cx="2101361" cy="1916723"/>
            <a:chOff x="800101" y="1820008"/>
            <a:chExt cx="2101361" cy="1916723"/>
          </a:xfrm>
        </p:grpSpPr>
        <p:sp>
          <p:nvSpPr>
            <p:cNvPr id="4" name="矩形 3"/>
            <p:cNvSpPr/>
            <p:nvPr/>
          </p:nvSpPr>
          <p:spPr>
            <a:xfrm>
              <a:off x="800101" y="1820008"/>
              <a:ext cx="2101361" cy="1916723"/>
            </a:xfrm>
            <a:prstGeom prst="rect">
              <a:avLst/>
            </a:prstGeom>
            <a:solidFill>
              <a:schemeClr val="accent5"/>
            </a:solidFill>
            <a:ln w="25400">
              <a:noFill/>
              <a:miter lim="400000"/>
            </a:ln>
          </p:spPr>
          <p:txBody>
            <a:bodyPr lIns="45719" rIns="45719" rtlCol="0" anchor="ctr"/>
            <a:lstStyle/>
            <a:p>
              <a:pPr algn="ctr"/>
              <a:endParaRPr lang="zh-CN" altLang="en-US"/>
            </a:p>
          </p:txBody>
        </p:sp>
        <p:cxnSp>
          <p:nvCxnSpPr>
            <p:cNvPr id="6" name="直接连接符 5"/>
            <p:cNvCxnSpPr>
              <a:stCxn id="4" idx="0"/>
              <a:endCxn id="4" idx="1"/>
            </p:cNvCxnSpPr>
            <p:nvPr/>
          </p:nvCxnSpPr>
          <p:spPr>
            <a:xfrm flipH="1">
              <a:off x="800101" y="1820008"/>
              <a:ext cx="1050681" cy="95836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8" name="直接连接符 7"/>
            <p:cNvCxnSpPr>
              <a:stCxn id="4" idx="1"/>
              <a:endCxn id="4" idx="2"/>
            </p:cNvCxnSpPr>
            <p:nvPr/>
          </p:nvCxnSpPr>
          <p:spPr>
            <a:xfrm>
              <a:off x="800101" y="2778370"/>
              <a:ext cx="1050681" cy="958361"/>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 name="直接连接符 13"/>
            <p:cNvCxnSpPr>
              <a:stCxn id="4" idx="0"/>
              <a:endCxn id="4" idx="3"/>
            </p:cNvCxnSpPr>
            <p:nvPr/>
          </p:nvCxnSpPr>
          <p:spPr>
            <a:xfrm>
              <a:off x="1850782" y="1820008"/>
              <a:ext cx="1050680" cy="95836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 name="直接连接符 15"/>
            <p:cNvCxnSpPr>
              <a:stCxn id="4" idx="2"/>
              <a:endCxn id="4" idx="3"/>
            </p:cNvCxnSpPr>
            <p:nvPr/>
          </p:nvCxnSpPr>
          <p:spPr>
            <a:xfrm flipV="1">
              <a:off x="1850782" y="2778370"/>
              <a:ext cx="1050680" cy="958361"/>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 name="直接连接符 17"/>
            <p:cNvCxnSpPr>
              <a:stCxn id="4" idx="1"/>
              <a:endCxn id="4" idx="3"/>
            </p:cNvCxnSpPr>
            <p:nvPr/>
          </p:nvCxnSpPr>
          <p:spPr>
            <a:xfrm>
              <a:off x="800101" y="2778370"/>
              <a:ext cx="2101361"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2" name="直接箭头连接符 21"/>
            <p:cNvCxnSpPr/>
            <p:nvPr/>
          </p:nvCxnSpPr>
          <p:spPr>
            <a:xfrm flipH="1">
              <a:off x="1046287" y="1938704"/>
              <a:ext cx="769328" cy="738554"/>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5" name="直接箭头连接符 24"/>
            <p:cNvCxnSpPr/>
            <p:nvPr/>
          </p:nvCxnSpPr>
          <p:spPr>
            <a:xfrm>
              <a:off x="1230923" y="2668466"/>
              <a:ext cx="1336431"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7" name="直接箭头连接符 26"/>
            <p:cNvCxnSpPr/>
            <p:nvPr/>
          </p:nvCxnSpPr>
          <p:spPr>
            <a:xfrm flipH="1" flipV="1">
              <a:off x="1881554" y="1995856"/>
              <a:ext cx="729762" cy="62865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4" name="直接箭头连接符 33"/>
            <p:cNvCxnSpPr/>
            <p:nvPr/>
          </p:nvCxnSpPr>
          <p:spPr>
            <a:xfrm flipH="1">
              <a:off x="1101240" y="2857500"/>
              <a:ext cx="1521068"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7" name="直接箭头连接符 36"/>
            <p:cNvCxnSpPr/>
            <p:nvPr/>
          </p:nvCxnSpPr>
          <p:spPr>
            <a:xfrm>
              <a:off x="1101240" y="2954215"/>
              <a:ext cx="714375" cy="60667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0" name="直接箭头连接符 39"/>
            <p:cNvCxnSpPr/>
            <p:nvPr/>
          </p:nvCxnSpPr>
          <p:spPr>
            <a:xfrm flipV="1">
              <a:off x="1925514" y="2936631"/>
              <a:ext cx="668216" cy="60667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grpSp>
      <p:grpSp>
        <p:nvGrpSpPr>
          <p:cNvPr id="75" name="组合 74"/>
          <p:cNvGrpSpPr/>
          <p:nvPr/>
        </p:nvGrpSpPr>
        <p:grpSpPr>
          <a:xfrm>
            <a:off x="4699487" y="2782766"/>
            <a:ext cx="2092571" cy="1921119"/>
            <a:chOff x="4923693" y="1815611"/>
            <a:chExt cx="2092571" cy="1921119"/>
          </a:xfrm>
        </p:grpSpPr>
        <p:sp>
          <p:nvSpPr>
            <p:cNvPr id="50" name="等腰三角形 49"/>
            <p:cNvSpPr/>
            <p:nvPr/>
          </p:nvSpPr>
          <p:spPr>
            <a:xfrm>
              <a:off x="4923694" y="2778369"/>
              <a:ext cx="1046285" cy="958361"/>
            </a:xfrm>
            <a:prstGeom prst="triangle">
              <a:avLst>
                <a:gd name="adj" fmla="val 0"/>
              </a:avLst>
            </a:prstGeom>
            <a:solidFill>
              <a:schemeClr val="accent5"/>
            </a:solidFill>
            <a:ln w="25400">
              <a:noFill/>
              <a:miter lim="400000"/>
            </a:ln>
          </p:spPr>
          <p:txBody>
            <a:bodyPr lIns="45719" rIns="45719" rtlCol="0" anchor="ctr"/>
            <a:lstStyle/>
            <a:p>
              <a:pPr algn="ctr"/>
              <a:endParaRPr lang="zh-CN" altLang="en-US"/>
            </a:p>
          </p:txBody>
        </p:sp>
        <p:sp>
          <p:nvSpPr>
            <p:cNvPr id="51" name="等腰三角形 50"/>
            <p:cNvSpPr/>
            <p:nvPr/>
          </p:nvSpPr>
          <p:spPr>
            <a:xfrm rot="10800000">
              <a:off x="4923693" y="1815611"/>
              <a:ext cx="1046285" cy="958361"/>
            </a:xfrm>
            <a:prstGeom prst="triangle">
              <a:avLst>
                <a:gd name="adj" fmla="val 99999"/>
              </a:avLst>
            </a:prstGeom>
            <a:solidFill>
              <a:schemeClr val="accent5"/>
            </a:solidFill>
            <a:ln w="25400">
              <a:noFill/>
              <a:miter lim="400000"/>
            </a:ln>
          </p:spPr>
          <p:txBody>
            <a:bodyPr lIns="45719" rIns="45719" rtlCol="0" anchor="ctr"/>
            <a:lstStyle/>
            <a:p>
              <a:pPr algn="ctr"/>
              <a:endParaRPr lang="zh-CN" altLang="en-US"/>
            </a:p>
          </p:txBody>
        </p:sp>
        <p:sp>
          <p:nvSpPr>
            <p:cNvPr id="52" name="等腰三角形 51"/>
            <p:cNvSpPr/>
            <p:nvPr/>
          </p:nvSpPr>
          <p:spPr>
            <a:xfrm>
              <a:off x="5969979" y="2773973"/>
              <a:ext cx="1046285" cy="958361"/>
            </a:xfrm>
            <a:prstGeom prst="triangle">
              <a:avLst>
                <a:gd name="adj" fmla="val 100000"/>
              </a:avLst>
            </a:prstGeom>
            <a:solidFill>
              <a:schemeClr val="accent5"/>
            </a:solidFill>
            <a:ln w="25400">
              <a:noFill/>
              <a:miter lim="400000"/>
            </a:ln>
          </p:spPr>
          <p:txBody>
            <a:bodyPr lIns="45719" rIns="45719" rtlCol="0" anchor="ctr"/>
            <a:lstStyle/>
            <a:p>
              <a:pPr algn="ctr"/>
              <a:endParaRPr lang="zh-CN" altLang="en-US"/>
            </a:p>
          </p:txBody>
        </p:sp>
        <p:sp>
          <p:nvSpPr>
            <p:cNvPr id="53" name="等腰三角形 52"/>
            <p:cNvSpPr/>
            <p:nvPr/>
          </p:nvSpPr>
          <p:spPr>
            <a:xfrm rot="10800000">
              <a:off x="5969979" y="1820009"/>
              <a:ext cx="1046285" cy="958361"/>
            </a:xfrm>
            <a:prstGeom prst="triangle">
              <a:avLst>
                <a:gd name="adj" fmla="val 0"/>
              </a:avLst>
            </a:prstGeom>
            <a:solidFill>
              <a:schemeClr val="accent5"/>
            </a:solidFill>
            <a:ln w="25400">
              <a:noFill/>
              <a:miter lim="400000"/>
            </a:ln>
          </p:spPr>
          <p:txBody>
            <a:bodyPr lIns="45719" rIns="45719" rtlCol="0" anchor="ctr"/>
            <a:lstStyle/>
            <a:p>
              <a:pPr algn="ctr"/>
              <a:endParaRPr lang="zh-CN" altLang="en-US"/>
            </a:p>
          </p:txBody>
        </p:sp>
        <p:cxnSp>
          <p:nvCxnSpPr>
            <p:cNvPr id="55" name="直接箭头连接符 54"/>
            <p:cNvCxnSpPr/>
            <p:nvPr/>
          </p:nvCxnSpPr>
          <p:spPr>
            <a:xfrm flipH="1">
              <a:off x="5055579" y="1929912"/>
              <a:ext cx="896816" cy="835269"/>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0" name="直接箭头连接符 59"/>
            <p:cNvCxnSpPr/>
            <p:nvPr/>
          </p:nvCxnSpPr>
          <p:spPr>
            <a:xfrm>
              <a:off x="5055579" y="2778370"/>
              <a:ext cx="896816" cy="782515"/>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2" name="直接箭头连接符 61"/>
            <p:cNvCxnSpPr/>
            <p:nvPr/>
          </p:nvCxnSpPr>
          <p:spPr>
            <a:xfrm flipV="1">
              <a:off x="5996355" y="2778371"/>
              <a:ext cx="888022" cy="782514"/>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4" name="直接箭头连接符 63"/>
            <p:cNvCxnSpPr/>
            <p:nvPr/>
          </p:nvCxnSpPr>
          <p:spPr>
            <a:xfrm flipH="1" flipV="1">
              <a:off x="5996355" y="1969480"/>
              <a:ext cx="835267" cy="769325"/>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8" name="直接连接符 67"/>
            <p:cNvCxnSpPr>
              <a:stCxn id="51" idx="2"/>
              <a:endCxn id="50" idx="0"/>
            </p:cNvCxnSpPr>
            <p:nvPr/>
          </p:nvCxnSpPr>
          <p:spPr>
            <a:xfrm flipH="1">
              <a:off x="4923694" y="1815611"/>
              <a:ext cx="1046284" cy="962758"/>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70" name="直接连接符 69"/>
            <p:cNvCxnSpPr>
              <a:stCxn id="50" idx="0"/>
              <a:endCxn id="50" idx="4"/>
            </p:cNvCxnSpPr>
            <p:nvPr/>
          </p:nvCxnSpPr>
          <p:spPr>
            <a:xfrm>
              <a:off x="4923694" y="2778369"/>
              <a:ext cx="1046285" cy="958361"/>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72" name="直接连接符 71"/>
            <p:cNvCxnSpPr>
              <a:stCxn id="51" idx="2"/>
              <a:endCxn id="52" idx="0"/>
            </p:cNvCxnSpPr>
            <p:nvPr/>
          </p:nvCxnSpPr>
          <p:spPr>
            <a:xfrm>
              <a:off x="5969978" y="1815611"/>
              <a:ext cx="1046286" cy="958362"/>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74" name="直接连接符 73"/>
            <p:cNvCxnSpPr>
              <a:stCxn id="50" idx="4"/>
              <a:endCxn id="52" idx="0"/>
            </p:cNvCxnSpPr>
            <p:nvPr/>
          </p:nvCxnSpPr>
          <p:spPr>
            <a:xfrm flipV="1">
              <a:off x="5969979" y="2773973"/>
              <a:ext cx="1046285" cy="962757"/>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grpSp>
      <p:cxnSp>
        <p:nvCxnSpPr>
          <p:cNvPr id="77" name="直接箭头连接符 76"/>
          <p:cNvCxnSpPr/>
          <p:nvPr/>
        </p:nvCxnSpPr>
        <p:spPr>
          <a:xfrm flipV="1">
            <a:off x="3275132" y="3741128"/>
            <a:ext cx="958361" cy="4396"/>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78" name="TextBox 77"/>
          <p:cNvSpPr txBox="1"/>
          <p:nvPr/>
        </p:nvSpPr>
        <p:spPr>
          <a:xfrm>
            <a:off x="7891095" y="1940848"/>
            <a:ext cx="3376247" cy="147732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实现思路一：</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判断</a:t>
            </a:r>
            <a:r>
              <a:rPr lang="en-US" altLang="zh-CN" dirty="0" smtClean="0"/>
              <a:t>edge</a:t>
            </a:r>
            <a:r>
              <a:rPr lang="zh-CN" altLang="en-US" dirty="0" smtClean="0"/>
              <a:t>的两侧面</a:t>
            </a:r>
            <a:r>
              <a:rPr lang="en-US" altLang="zh-CN" dirty="0" smtClean="0"/>
              <a:t>f0</a:t>
            </a:r>
            <a:r>
              <a:rPr lang="zh-CN" altLang="en-US" dirty="0" smtClean="0"/>
              <a:t>，</a:t>
            </a:r>
            <a:r>
              <a:rPr lang="en-US" altLang="zh-CN" dirty="0" smtClean="0"/>
              <a:t>f1</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lang="zh-CN" altLang="en-US" dirty="0" smtClean="0"/>
              <a:t>若</a:t>
            </a:r>
            <a:r>
              <a:rPr lang="en-US" altLang="zh-CN" dirty="0" smtClean="0"/>
              <a:t>f0</a:t>
            </a:r>
            <a:r>
              <a:rPr lang="zh-CN" altLang="en-US" dirty="0" smtClean="0"/>
              <a:t>，</a:t>
            </a:r>
            <a:r>
              <a:rPr lang="en-US" altLang="zh-CN" dirty="0" smtClean="0"/>
              <a:t>f1</a:t>
            </a:r>
            <a:r>
              <a:rPr lang="zh-CN" altLang="en-US" dirty="0" smtClean="0"/>
              <a:t>存在：</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删除面；</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a:t>标记</a:t>
            </a:r>
            <a:r>
              <a:rPr lang="zh-CN" altLang="en-US" dirty="0" smtClean="0"/>
              <a:t>边</a:t>
            </a:r>
            <a:r>
              <a:rPr lang="en-US" altLang="zh-CN" dirty="0" smtClean="0"/>
              <a:t>&amp;</a:t>
            </a:r>
            <a:r>
              <a:rPr lang="zh-CN" altLang="en-US" dirty="0" smtClean="0"/>
              <a:t>半边；</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79" name="TextBox 78"/>
          <p:cNvSpPr txBox="1"/>
          <p:nvPr/>
        </p:nvSpPr>
        <p:spPr>
          <a:xfrm>
            <a:off x="7891095" y="4055507"/>
            <a:ext cx="3261946" cy="2031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实现思路二：</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重新建立半边关系；</a:t>
            </a:r>
            <a:endParaRPr lang="en-US" altLang="zh-CN" dirty="0" smtClean="0"/>
          </a:p>
          <a:p>
            <a:pPr marR="0" algn="l" defTabSz="914400" rtl="0" fontAlgn="auto" latinLnBrk="0" hangingPunct="0">
              <a:lnSpc>
                <a:spcPct val="100000"/>
              </a:lnSpc>
              <a:spcBef>
                <a:spcPts val="0"/>
              </a:spcBef>
              <a:spcAft>
                <a:spcPts val="0"/>
              </a:spcAft>
              <a:buClrTx/>
              <a:buSzTx/>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prev0</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zh-CN" altLang="en-US" sz="1800" b="0" i="0" u="none" strike="noStrike" cap="none" spc="0" normalizeH="0" dirty="0" smtClean="0">
                <a:ln>
                  <a:noFill/>
                </a:ln>
                <a:solidFill>
                  <a:srgbClr val="000000"/>
                </a:solidFill>
                <a:effectLst/>
                <a:uFillTx/>
                <a:latin typeface="+mn-lt"/>
                <a:ea typeface="+mn-ea"/>
                <a:cs typeface="+mn-cs"/>
                <a:sym typeface="Arial"/>
              </a:rPr>
              <a:t> </a:t>
            </a:r>
            <a:r>
              <a:rPr kumimoji="0" lang="en-US" altLang="zh-CN" sz="1800" b="0" i="0" u="none" strike="noStrike" cap="none" spc="0" normalizeH="0" dirty="0" smtClean="0">
                <a:ln>
                  <a:noFill/>
                </a:ln>
                <a:solidFill>
                  <a:srgbClr val="000000"/>
                </a:solidFill>
                <a:effectLst/>
                <a:uFillTx/>
                <a:latin typeface="+mn-lt"/>
                <a:ea typeface="+mn-ea"/>
                <a:cs typeface="+mn-cs"/>
                <a:sym typeface="Arial"/>
              </a:rPr>
              <a:t>next1</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R="0" algn="l" defTabSz="914400" rtl="0" fontAlgn="auto" latinLnBrk="0" hangingPunct="0">
              <a:lnSpc>
                <a:spcPct val="100000"/>
              </a:lnSpc>
              <a:spcBef>
                <a:spcPts val="0"/>
              </a:spcBef>
              <a:spcAft>
                <a:spcPts val="0"/>
              </a:spcAft>
              <a:buClrTx/>
              <a:buSzTx/>
              <a:tabLst/>
            </a:pPr>
            <a:r>
              <a:rPr lang="en-US" altLang="zh-CN" dirty="0"/>
              <a:t> </a:t>
            </a:r>
            <a:r>
              <a:rPr lang="en-US" altLang="zh-CN" dirty="0" smtClean="0"/>
              <a:t>     </a:t>
            </a:r>
            <a:r>
              <a:rPr lang="zh-CN" altLang="en-US" dirty="0" smtClean="0"/>
              <a:t>（</a:t>
            </a:r>
            <a:r>
              <a:rPr lang="en-US" altLang="zh-CN" dirty="0" smtClean="0"/>
              <a:t>prev1</a:t>
            </a:r>
            <a:r>
              <a:rPr lang="zh-CN" altLang="en-US" dirty="0" smtClean="0"/>
              <a:t>， </a:t>
            </a:r>
            <a:r>
              <a:rPr lang="en-US" altLang="zh-CN" dirty="0" smtClean="0"/>
              <a:t>next0</a:t>
            </a:r>
            <a:r>
              <a:rPr lang="zh-CN" altLang="en-US" dirty="0" smtClean="0"/>
              <a:t>）</a:t>
            </a:r>
            <a:endParaRPr lang="en-US" altLang="zh-CN" dirty="0" smtClean="0"/>
          </a:p>
          <a:p>
            <a:pPr marL="342900" marR="0" indent="-342900" algn="l" defTabSz="914400" rtl="0" fontAlgn="auto" latinLnBrk="0" hangingPunct="0">
              <a:lnSpc>
                <a:spcPct val="100000"/>
              </a:lnSpc>
              <a:spcBef>
                <a:spcPts val="0"/>
              </a:spcBef>
              <a:spcAft>
                <a:spcPts val="0"/>
              </a:spcAft>
              <a:buClrTx/>
              <a:buSzTx/>
              <a:buAutoNum type="arabicPeriod" startAt="2"/>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设置</a:t>
            </a:r>
            <a:r>
              <a:rPr lang="en-US" altLang="zh-CN" dirty="0" smtClean="0"/>
              <a:t>v0, v1</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的</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halfedge</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342900" marR="0" indent="-342900" algn="l" defTabSz="914400" rtl="0" fontAlgn="auto" latinLnBrk="0" hangingPunct="0">
              <a:lnSpc>
                <a:spcPct val="100000"/>
              </a:lnSpc>
              <a:spcBef>
                <a:spcPts val="0"/>
              </a:spcBef>
              <a:spcAft>
                <a:spcPts val="0"/>
              </a:spcAft>
              <a:buClrTx/>
              <a:buSzTx/>
              <a:buAutoNum type="arabicPeriod" startAt="2"/>
              <a:tabLst/>
            </a:pPr>
            <a:r>
              <a:rPr lang="zh-CN" altLang="en-US" dirty="0" smtClean="0"/>
              <a:t>设置周边四条半边为边界；</a:t>
            </a:r>
            <a:endParaRPr lang="en-US" altLang="zh-CN" dirty="0" smtClean="0"/>
          </a:p>
          <a:p>
            <a:pPr marL="342900" marR="0" indent="-342900" algn="l" defTabSz="914400" rtl="0" fontAlgn="auto" latinLnBrk="0" hangingPunct="0">
              <a:lnSpc>
                <a:spcPct val="100000"/>
              </a:lnSpc>
              <a:spcBef>
                <a:spcPts val="0"/>
              </a:spcBef>
              <a:spcAft>
                <a:spcPts val="0"/>
              </a:spcAft>
              <a:buClrTx/>
              <a:buSzTx/>
              <a:buAutoNum type="arabicPeriod" startAt="2"/>
              <a:tabLst/>
            </a:pPr>
            <a:r>
              <a:rPr lang="zh-CN" altLang="en-US" dirty="0"/>
              <a:t>移除</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边</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&amp;</a:t>
            </a:r>
            <a:r>
              <a:rPr lang="zh-CN" altLang="en-US" dirty="0" smtClean="0"/>
              <a:t>半边</a:t>
            </a:r>
            <a:r>
              <a:rPr lang="en-US" altLang="zh-CN" dirty="0" smtClean="0"/>
              <a:t>&amp;</a:t>
            </a:r>
            <a:r>
              <a:rPr lang="zh-CN" altLang="en-US" dirty="0" smtClean="0"/>
              <a:t>面；</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0" name="TextBox 79"/>
          <p:cNvSpPr txBox="1"/>
          <p:nvPr/>
        </p:nvSpPr>
        <p:spPr>
          <a:xfrm>
            <a:off x="5772149" y="3824655"/>
            <a:ext cx="66821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2" name="TextBox 81"/>
          <p:cNvSpPr txBox="1"/>
          <p:nvPr/>
        </p:nvSpPr>
        <p:spPr>
          <a:xfrm>
            <a:off x="5086349" y="3277336"/>
            <a:ext cx="66821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3" name="TextBox 82"/>
          <p:cNvSpPr txBox="1"/>
          <p:nvPr/>
        </p:nvSpPr>
        <p:spPr>
          <a:xfrm>
            <a:off x="5772149" y="3275083"/>
            <a:ext cx="66821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next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4" name="TextBox 83"/>
          <p:cNvSpPr txBox="1"/>
          <p:nvPr/>
        </p:nvSpPr>
        <p:spPr>
          <a:xfrm>
            <a:off x="5059976" y="3851031"/>
            <a:ext cx="66821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next</a:t>
            </a:r>
            <a:r>
              <a:rPr lang="en-US" altLang="zh-CN" dirty="0"/>
              <a:t>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5" name="椭圆 84"/>
          <p:cNvSpPr/>
          <p:nvPr/>
        </p:nvSpPr>
        <p:spPr>
          <a:xfrm>
            <a:off x="6717323" y="3646666"/>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86" name="椭圆 85"/>
          <p:cNvSpPr/>
          <p:nvPr/>
        </p:nvSpPr>
        <p:spPr>
          <a:xfrm>
            <a:off x="4624752" y="3646666"/>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87" name="TextBox 86"/>
          <p:cNvSpPr txBox="1"/>
          <p:nvPr/>
        </p:nvSpPr>
        <p:spPr>
          <a:xfrm>
            <a:off x="4369769" y="3712557"/>
            <a:ext cx="44841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8" name="TextBox 87"/>
          <p:cNvSpPr txBox="1"/>
          <p:nvPr/>
        </p:nvSpPr>
        <p:spPr>
          <a:xfrm>
            <a:off x="6834553" y="3714752"/>
            <a:ext cx="44841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1348487503"/>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删除点</a:t>
            </a:r>
            <a:endParaRPr lang="zh-CN" altLang="en-US" dirty="0"/>
          </a:p>
        </p:txBody>
      </p:sp>
      <p:sp>
        <p:nvSpPr>
          <p:cNvPr id="4" name="六边形 3"/>
          <p:cNvSpPr/>
          <p:nvPr/>
        </p:nvSpPr>
        <p:spPr>
          <a:xfrm>
            <a:off x="275492" y="2479374"/>
            <a:ext cx="2268415" cy="1969477"/>
          </a:xfrm>
          <a:prstGeom prst="hexagon">
            <a:avLst/>
          </a:prstGeom>
          <a:solidFill>
            <a:schemeClr val="accent5"/>
          </a:solidFill>
          <a:ln w="25400">
            <a:noFill/>
            <a:miter lim="400000"/>
          </a:ln>
        </p:spPr>
        <p:txBody>
          <a:bodyPr lIns="45719" rIns="45719" rtlCol="0" anchor="ctr"/>
          <a:lstStyle/>
          <a:p>
            <a:pPr algn="ctr"/>
            <a:endParaRPr lang="zh-CN" altLang="en-US"/>
          </a:p>
        </p:txBody>
      </p:sp>
      <p:cxnSp>
        <p:nvCxnSpPr>
          <p:cNvPr id="10" name="直接连接符 9"/>
          <p:cNvCxnSpPr>
            <a:stCxn id="4" idx="3"/>
          </p:cNvCxnSpPr>
          <p:nvPr/>
        </p:nvCxnSpPr>
        <p:spPr>
          <a:xfrm flipV="1">
            <a:off x="275492" y="3464112"/>
            <a:ext cx="1134207" cy="1"/>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2" name="直接连接符 11"/>
          <p:cNvCxnSpPr>
            <a:stCxn id="4" idx="4"/>
          </p:cNvCxnSpPr>
          <p:nvPr/>
        </p:nvCxnSpPr>
        <p:spPr>
          <a:xfrm>
            <a:off x="767861" y="2479374"/>
            <a:ext cx="641838" cy="984739"/>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 name="直接连接符 13"/>
          <p:cNvCxnSpPr>
            <a:endCxn id="4" idx="2"/>
          </p:cNvCxnSpPr>
          <p:nvPr/>
        </p:nvCxnSpPr>
        <p:spPr>
          <a:xfrm flipH="1">
            <a:off x="767861" y="3464113"/>
            <a:ext cx="641838" cy="984738"/>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 name="直接连接符 15"/>
          <p:cNvCxnSpPr>
            <a:stCxn id="4" idx="5"/>
          </p:cNvCxnSpPr>
          <p:nvPr/>
        </p:nvCxnSpPr>
        <p:spPr>
          <a:xfrm flipH="1">
            <a:off x="1409699" y="2479374"/>
            <a:ext cx="641839" cy="984739"/>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 name="直接连接符 17"/>
          <p:cNvCxnSpPr>
            <a:endCxn id="4" idx="0"/>
          </p:cNvCxnSpPr>
          <p:nvPr/>
        </p:nvCxnSpPr>
        <p:spPr>
          <a:xfrm>
            <a:off x="1409699" y="3464112"/>
            <a:ext cx="1134208" cy="1"/>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0" name="直接连接符 19"/>
          <p:cNvCxnSpPr>
            <a:endCxn id="4" idx="1"/>
          </p:cNvCxnSpPr>
          <p:nvPr/>
        </p:nvCxnSpPr>
        <p:spPr>
          <a:xfrm>
            <a:off x="1409699" y="3464112"/>
            <a:ext cx="641839" cy="984739"/>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1" name="椭圆 20"/>
          <p:cNvSpPr/>
          <p:nvPr/>
        </p:nvSpPr>
        <p:spPr>
          <a:xfrm>
            <a:off x="1334964" y="3384981"/>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2" name="六边形 21"/>
          <p:cNvSpPr/>
          <p:nvPr/>
        </p:nvSpPr>
        <p:spPr>
          <a:xfrm>
            <a:off x="4015154" y="2479372"/>
            <a:ext cx="2268415" cy="1969477"/>
          </a:xfrm>
          <a:prstGeom prst="hexagon">
            <a:avLst/>
          </a:prstGeom>
          <a:noFill/>
          <a:ln w="25400">
            <a:solidFill>
              <a:srgbClr val="0070C0"/>
            </a:solidFill>
            <a:miter lim="400000"/>
          </a:ln>
        </p:spPr>
        <p:txBody>
          <a:bodyPr lIns="45719" rIns="45719" rtlCol="0" anchor="ctr"/>
          <a:lstStyle/>
          <a:p>
            <a:pPr algn="ctr"/>
            <a:endParaRPr lang="zh-CN" altLang="en-US"/>
          </a:p>
        </p:txBody>
      </p:sp>
      <p:cxnSp>
        <p:nvCxnSpPr>
          <p:cNvPr id="24" name="直接箭头连接符 23"/>
          <p:cNvCxnSpPr/>
          <p:nvPr/>
        </p:nvCxnSpPr>
        <p:spPr>
          <a:xfrm flipV="1">
            <a:off x="3045068" y="3464110"/>
            <a:ext cx="641838" cy="3"/>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5" name="TextBox 24"/>
          <p:cNvSpPr txBox="1"/>
          <p:nvPr/>
        </p:nvSpPr>
        <p:spPr>
          <a:xfrm>
            <a:off x="1430213" y="4956574"/>
            <a:ext cx="3516923"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实现思路一：</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遍历</a:t>
            </a:r>
            <a:r>
              <a:rPr lang="zh-CN" altLang="en-US" dirty="0" smtClean="0"/>
              <a:t>点</a:t>
            </a:r>
            <a:r>
              <a:rPr lang="en-US" altLang="zh-CN" dirty="0" smtClean="0"/>
              <a:t>v</a:t>
            </a:r>
            <a:r>
              <a:rPr lang="zh-CN" altLang="en-US" dirty="0" smtClean="0"/>
              <a:t>设定所有</a:t>
            </a:r>
            <a:r>
              <a:rPr lang="en-US" altLang="zh-CN" dirty="0" smtClean="0"/>
              <a:t>face</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删除</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face</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a:t>标记</a:t>
            </a:r>
            <a:r>
              <a:rPr lang="en-US" altLang="zh-CN" dirty="0" smtClean="0"/>
              <a:t>v</a:t>
            </a:r>
            <a:r>
              <a:rPr lang="zh-CN" altLang="en-US" dirty="0" smtClean="0"/>
              <a: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6" name="TextBox 25"/>
          <p:cNvSpPr txBox="1"/>
          <p:nvPr/>
        </p:nvSpPr>
        <p:spPr>
          <a:xfrm>
            <a:off x="1088780" y="3173912"/>
            <a:ext cx="283552"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7" name="TextBox 26"/>
          <p:cNvSpPr txBox="1"/>
          <p:nvPr/>
        </p:nvSpPr>
        <p:spPr>
          <a:xfrm>
            <a:off x="6283569" y="2208826"/>
            <a:ext cx="5802923" cy="28623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实现思路二：</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遍历点</a:t>
            </a:r>
            <a:r>
              <a:rPr lang="en-US" altLang="zh-CN" dirty="0" smtClean="0"/>
              <a:t>v</a:t>
            </a:r>
            <a:r>
              <a:rPr lang="zh-CN" altLang="en-US" dirty="0" smtClean="0"/>
              <a:t>的所有半边：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若当前半边的</a:t>
            </a: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next_halfedge</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存在：</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	         </a:t>
            </a:r>
            <a:r>
              <a:rPr lang="zh-CN" altLang="en-US" dirty="0" smtClean="0"/>
              <a:t>将</a:t>
            </a:r>
            <a:r>
              <a:rPr lang="en-US" altLang="zh-CN" dirty="0" err="1" smtClean="0"/>
              <a:t>next_halfedge</a:t>
            </a:r>
            <a:r>
              <a:rPr lang="zh-CN" altLang="en-US" dirty="0" smtClean="0"/>
              <a:t>引用的面置空；</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kumimoji="0" lang="en-US" altLang="zh-CN" sz="1800" b="0" i="0" u="none" strike="noStrike" cap="none" spc="0" normalizeH="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lang="en-US" altLang="zh-CN" dirty="0" err="1" smtClean="0"/>
              <a:t>next_halfedge</a:t>
            </a:r>
            <a:r>
              <a:rPr lang="zh-CN" altLang="en-US" dirty="0" smtClean="0"/>
              <a:t>，</a:t>
            </a:r>
            <a:r>
              <a:rPr lang="en-US" altLang="zh-CN" dirty="0" err="1" smtClean="0"/>
              <a:t>prev_opposite_halfedge</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a:t>
            </a: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zh-CN" altLang="en-US" dirty="0" smtClean="0"/>
              <a:t>若当前半边的</a:t>
            </a:r>
            <a:r>
              <a:rPr lang="en-US" altLang="zh-CN" dirty="0" err="1" smtClean="0"/>
              <a:t>to_vertex</a:t>
            </a:r>
            <a:r>
              <a:rPr lang="zh-CN" altLang="en-US" dirty="0" smtClean="0"/>
              <a:t>的</a:t>
            </a:r>
            <a:r>
              <a:rPr lang="en-US" altLang="zh-CN" dirty="0" smtClean="0"/>
              <a:t>halfedge</a:t>
            </a:r>
            <a:r>
              <a:rPr lang="zh-CN" altLang="en-US" dirty="0" smtClean="0"/>
              <a:t>将被删：</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lang="en-US" altLang="zh-CN" dirty="0"/>
              <a:t> </a:t>
            </a:r>
            <a:r>
              <a:rPr lang="en-US" altLang="zh-CN" dirty="0" smtClean="0"/>
              <a:t>    </a:t>
            </a:r>
            <a:r>
              <a:rPr kumimoji="0" lang="en-US" altLang="zh-CN" sz="1800" b="0" i="0" u="none" strike="noStrike" cap="none" spc="0" normalizeH="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dirty="0" smtClean="0">
                <a:ln>
                  <a:noFill/>
                </a:ln>
                <a:solidFill>
                  <a:srgbClr val="000000"/>
                </a:solidFill>
                <a:effectLst/>
                <a:uFillTx/>
                <a:latin typeface="+mn-lt"/>
                <a:ea typeface="+mn-ea"/>
                <a:cs typeface="+mn-cs"/>
                <a:sym typeface="Arial"/>
              </a:rPr>
              <a:t>引用</a:t>
            </a:r>
            <a:r>
              <a:rPr kumimoji="0" lang="en-US" altLang="zh-CN" sz="1800" b="0" i="0" u="none" strike="noStrike" cap="none" spc="0" normalizeH="0" dirty="0" err="1" smtClean="0">
                <a:ln>
                  <a:noFill/>
                </a:ln>
                <a:solidFill>
                  <a:srgbClr val="000000"/>
                </a:solidFill>
                <a:effectLst/>
                <a:uFillTx/>
                <a:latin typeface="+mn-lt"/>
                <a:ea typeface="+mn-ea"/>
                <a:cs typeface="+mn-cs"/>
                <a:sym typeface="Arial"/>
              </a:rPr>
              <a:t>next_halfedge</a:t>
            </a:r>
            <a:r>
              <a:rPr kumimoji="0" lang="en-US" altLang="zh-CN" sz="1800" b="0" i="0" u="none" strike="noStrike" cap="none" spc="0" normalizeH="0" dirty="0" smtClean="0">
                <a:ln>
                  <a:noFill/>
                </a:ln>
                <a:solidFill>
                  <a:srgbClr val="000000"/>
                </a:solidFill>
                <a:effectLst/>
                <a:uFillTx/>
                <a:latin typeface="+mn-lt"/>
                <a:ea typeface="+mn-ea"/>
                <a:cs typeface="+mn-cs"/>
                <a:sym typeface="Arial"/>
              </a:rPr>
              <a:t>;</a:t>
            </a:r>
          </a:p>
          <a:p>
            <a:pPr marL="0" marR="0" indent="0" algn="l" defTabSz="914400" rtl="0" fontAlgn="auto" latinLnBrk="0" hangingPunct="0">
              <a:lnSpc>
                <a:spcPct val="100000"/>
              </a:lnSpc>
              <a:spcBef>
                <a:spcPts val="0"/>
              </a:spcBef>
              <a:spcAft>
                <a:spcPts val="0"/>
              </a:spcAft>
              <a:buClrTx/>
              <a:buSzTx/>
              <a:buFontTx/>
              <a:buNone/>
              <a:tabLst/>
            </a:pPr>
            <a:r>
              <a:rPr lang="en-US" altLang="zh-CN" baseline="0" dirty="0"/>
              <a:t>	</a:t>
            </a:r>
            <a:r>
              <a:rPr lang="zh-CN" altLang="en-US" dirty="0" smtClean="0"/>
              <a:t>移</a:t>
            </a:r>
            <a:r>
              <a:rPr lang="zh-CN" altLang="en-US" dirty="0"/>
              <a:t>除</a:t>
            </a:r>
            <a:r>
              <a:rPr lang="zh-CN" altLang="en-US" dirty="0" smtClean="0"/>
              <a:t>当前半边及反向半边；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移</a:t>
            </a:r>
            <a:r>
              <a:rPr lang="zh-CN" altLang="en-US" dirty="0"/>
              <a:t>除</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面</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&amp;</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点</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周围的</a:t>
            </a:r>
            <a:r>
              <a:rPr lang="zh-CN" altLang="en-US" dirty="0" smtClean="0"/>
              <a:t>边</a:t>
            </a:r>
            <a:r>
              <a:rPr lang="en-US" altLang="zh-CN" dirty="0" smtClean="0"/>
              <a:t>&amp;</a:t>
            </a:r>
            <a:r>
              <a:rPr lang="zh-CN" altLang="en-US" dirty="0" smtClean="0"/>
              <a:t>点</a:t>
            </a:r>
            <a:r>
              <a:rPr lang="en-US" altLang="zh-CN" dirty="0" smtClean="0"/>
              <a:t>v</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29" name="直接箭头连接符 28"/>
          <p:cNvCxnSpPr/>
          <p:nvPr/>
        </p:nvCxnSpPr>
        <p:spPr>
          <a:xfrm flipH="1">
            <a:off x="842595" y="2540921"/>
            <a:ext cx="1125416"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2" name="直接箭头连接符 31"/>
          <p:cNvCxnSpPr/>
          <p:nvPr/>
        </p:nvCxnSpPr>
        <p:spPr>
          <a:xfrm flipV="1">
            <a:off x="1418491" y="2567297"/>
            <a:ext cx="465993" cy="694591"/>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5" name="直接箭头连接符 34"/>
          <p:cNvCxnSpPr/>
          <p:nvPr/>
        </p:nvCxnSpPr>
        <p:spPr>
          <a:xfrm flipH="1">
            <a:off x="1567961" y="2655220"/>
            <a:ext cx="483577" cy="729761"/>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8" name="直接箭头连接符 37"/>
          <p:cNvCxnSpPr/>
          <p:nvPr/>
        </p:nvCxnSpPr>
        <p:spPr>
          <a:xfrm flipH="1" flipV="1">
            <a:off x="2069126" y="2681599"/>
            <a:ext cx="360481" cy="676978"/>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4" name="直接箭头连接符 43"/>
          <p:cNvCxnSpPr/>
          <p:nvPr/>
        </p:nvCxnSpPr>
        <p:spPr>
          <a:xfrm flipH="1">
            <a:off x="4522176" y="2567297"/>
            <a:ext cx="1239716"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6" name="直接箭头连接符 45"/>
          <p:cNvCxnSpPr/>
          <p:nvPr/>
        </p:nvCxnSpPr>
        <p:spPr>
          <a:xfrm flipH="1" flipV="1">
            <a:off x="5761892" y="2655220"/>
            <a:ext cx="386861" cy="808892"/>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8" name="直接箭头连接符 47"/>
          <p:cNvCxnSpPr/>
          <p:nvPr/>
        </p:nvCxnSpPr>
        <p:spPr>
          <a:xfrm flipV="1">
            <a:off x="5761892" y="3543242"/>
            <a:ext cx="386861" cy="782516"/>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0" name="直接箭头连接符 49"/>
          <p:cNvCxnSpPr/>
          <p:nvPr/>
        </p:nvCxnSpPr>
        <p:spPr>
          <a:xfrm flipH="1">
            <a:off x="4126522" y="2655220"/>
            <a:ext cx="395654" cy="80889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4" name="直接箭头连接符 53"/>
          <p:cNvCxnSpPr/>
          <p:nvPr/>
        </p:nvCxnSpPr>
        <p:spPr>
          <a:xfrm>
            <a:off x="4152898" y="3543241"/>
            <a:ext cx="395654" cy="756138"/>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7" name="直接箭头连接符 56"/>
          <p:cNvCxnSpPr/>
          <p:nvPr/>
        </p:nvCxnSpPr>
        <p:spPr>
          <a:xfrm>
            <a:off x="4627684" y="4325758"/>
            <a:ext cx="1063869"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4185812420"/>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添加面</a:t>
            </a:r>
            <a:endParaRPr lang="zh-CN" altLang="en-US" dirty="0"/>
          </a:p>
        </p:txBody>
      </p:sp>
      <p:sp>
        <p:nvSpPr>
          <p:cNvPr id="13" name="TextBox 12"/>
          <p:cNvSpPr txBox="1"/>
          <p:nvPr/>
        </p:nvSpPr>
        <p:spPr>
          <a:xfrm>
            <a:off x="342901" y="1582616"/>
            <a:ext cx="5081953" cy="20313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实现思路：</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获取三个顶点（逆序）</a:t>
            </a:r>
            <a:endParaRPr lang="en-US" altLang="zh-CN" dirty="0" smtClean="0"/>
          </a:p>
          <a:p>
            <a:pPr marL="342900" marR="0" indent="-342900" algn="l" defTabSz="914400" rtl="0" fontAlgn="auto" latinLnBrk="0" hangingPunct="0">
              <a:lnSpc>
                <a:spcPct val="100000"/>
              </a:lnSpc>
              <a:spcBef>
                <a:spcPts val="0"/>
              </a:spcBef>
              <a:spcAft>
                <a:spcPts val="0"/>
              </a:spcAft>
              <a:buClrTx/>
              <a:buSzTx/>
              <a:buFontTx/>
              <a:buAutoNum type="arabicPeriod"/>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判断相邻两个能否建立半边，获取半边集合</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新建面</a:t>
            </a:r>
            <a:endParaRPr lang="en-US" altLang="zh-CN" dirty="0" smtClean="0"/>
          </a:p>
          <a:p>
            <a:pPr marL="342900" marR="0" indent="-342900" algn="l" defTabSz="914400" rtl="0" fontAlgn="auto" latinLnBrk="0" hangingPunct="0">
              <a:lnSpc>
                <a:spcPct val="100000"/>
              </a:lnSpc>
              <a:spcBef>
                <a:spcPts val="0"/>
              </a:spcBef>
              <a:spcAft>
                <a:spcPts val="0"/>
              </a:spcAft>
              <a:buClrTx/>
              <a:buSzTx/>
              <a:buFontTx/>
              <a:buAutoNum type="arabicPeriod"/>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遍历半边集合，连接半边与面</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342900" marR="0" indent="-342900" algn="l" defTabSz="914400" rtl="0" fontAlgn="auto" latinLnBrk="0" hangingPunct="0">
              <a:lnSpc>
                <a:spcPct val="100000"/>
              </a:lnSpc>
              <a:spcBef>
                <a:spcPts val="0"/>
              </a:spcBef>
              <a:spcAft>
                <a:spcPts val="0"/>
              </a:spcAft>
              <a:buClrTx/>
              <a:buSzTx/>
              <a:buFontTx/>
              <a:buAutoNum type="arabicPeriod"/>
              <a:tabLst/>
            </a:pPr>
            <a:r>
              <a:rPr lang="zh-CN" altLang="en-US" dirty="0" smtClean="0"/>
              <a:t>建立半边关系</a:t>
            </a:r>
            <a:endParaRPr lang="en-US" altLang="zh-CN" dirty="0" smtClean="0"/>
          </a:p>
          <a:p>
            <a:pPr marL="342900" marR="0" indent="-342900" algn="l" defTabSz="914400" rtl="0" fontAlgn="auto" latinLnBrk="0" hangingPunct="0">
              <a:lnSpc>
                <a:spcPct val="100000"/>
              </a:lnSpc>
              <a:spcBef>
                <a:spcPts val="0"/>
              </a:spcBef>
              <a:spcAft>
                <a:spcPts val="0"/>
              </a:spcAft>
              <a:buClrTx/>
              <a:buSzTx/>
              <a:buFontTx/>
              <a:buAutoNum type="arabicPeriod"/>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设置面的半边引用</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8" name="椭圆 17"/>
          <p:cNvSpPr/>
          <p:nvPr/>
        </p:nvSpPr>
        <p:spPr>
          <a:xfrm>
            <a:off x="8689729" y="1593021"/>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19" name="椭圆 18"/>
          <p:cNvSpPr/>
          <p:nvPr/>
        </p:nvSpPr>
        <p:spPr>
          <a:xfrm>
            <a:off x="9359407" y="2469321"/>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0" name="椭圆 19"/>
          <p:cNvSpPr/>
          <p:nvPr/>
        </p:nvSpPr>
        <p:spPr>
          <a:xfrm>
            <a:off x="8053752" y="2469321"/>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1" name="TextBox 20"/>
          <p:cNvSpPr txBox="1"/>
          <p:nvPr/>
        </p:nvSpPr>
        <p:spPr>
          <a:xfrm>
            <a:off x="7063154" y="1487486"/>
            <a:ext cx="55391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2</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26" name="椭圆 25"/>
          <p:cNvSpPr/>
          <p:nvPr/>
        </p:nvSpPr>
        <p:spPr>
          <a:xfrm>
            <a:off x="2294790" y="4223210"/>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7" name="椭圆 26"/>
          <p:cNvSpPr/>
          <p:nvPr/>
        </p:nvSpPr>
        <p:spPr>
          <a:xfrm>
            <a:off x="2964468" y="5099510"/>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8" name="椭圆 27"/>
          <p:cNvSpPr/>
          <p:nvPr/>
        </p:nvSpPr>
        <p:spPr>
          <a:xfrm>
            <a:off x="1658813" y="5099510"/>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29" name="TextBox 28"/>
          <p:cNvSpPr txBox="1"/>
          <p:nvPr/>
        </p:nvSpPr>
        <p:spPr>
          <a:xfrm>
            <a:off x="668215" y="4117675"/>
            <a:ext cx="55391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1. </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31" name="直接连接符 30"/>
          <p:cNvCxnSpPr>
            <a:stCxn id="20" idx="6"/>
            <a:endCxn id="19" idx="2"/>
          </p:cNvCxnSpPr>
          <p:nvPr/>
        </p:nvCxnSpPr>
        <p:spPr>
          <a:xfrm>
            <a:off x="8203221" y="2548452"/>
            <a:ext cx="1156186" cy="0"/>
          </a:xfrm>
          <a:prstGeom prst="line">
            <a:avLst/>
          </a:prstGeom>
          <a:noFill/>
          <a:ln w="25400" cap="flat">
            <a:solidFill>
              <a:schemeClr val="accent6">
                <a:lumMod val="50000"/>
              </a:schemeClr>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3" name="直接箭头连接符 32"/>
          <p:cNvCxnSpPr/>
          <p:nvPr/>
        </p:nvCxnSpPr>
        <p:spPr>
          <a:xfrm>
            <a:off x="8291146" y="2469321"/>
            <a:ext cx="1068261" cy="0"/>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5" name="直接箭头连接符 34"/>
          <p:cNvCxnSpPr/>
          <p:nvPr/>
        </p:nvCxnSpPr>
        <p:spPr>
          <a:xfrm flipH="1">
            <a:off x="8291146" y="2627582"/>
            <a:ext cx="1002323"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37" name="TextBox 36"/>
          <p:cNvSpPr txBox="1"/>
          <p:nvPr/>
        </p:nvSpPr>
        <p:spPr>
          <a:xfrm>
            <a:off x="6104794" y="3402651"/>
            <a:ext cx="5096606" cy="258532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判断点</a:t>
            </a:r>
            <a:r>
              <a:rPr lang="en-US" altLang="zh-CN" dirty="0" smtClean="0"/>
              <a:t>v</a:t>
            </a:r>
            <a:r>
              <a:rPr lang="zh-CN" altLang="en-US" dirty="0" smtClean="0"/>
              <a:t>是否为边界点：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若不是：</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添加面失败；</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          </a:t>
            </a:r>
            <a:r>
              <a:rPr lang="zh-CN" altLang="en-US" dirty="0" smtClean="0"/>
              <a:t>若是：</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查找点</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与下一点之间的</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halfedge</a:t>
            </a:r>
            <a:r>
              <a:rPr lang="zh-CN" altLang="en-US" dirty="0"/>
              <a:t>；</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a:t>若</a:t>
            </a:r>
            <a:r>
              <a:rPr lang="en-US" altLang="zh-CN" dirty="0" smtClean="0"/>
              <a:t>halfedge</a:t>
            </a:r>
            <a:r>
              <a:rPr lang="zh-CN" altLang="en-US" dirty="0" smtClean="0"/>
              <a:t>存在且不为边界：</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添加面失败；</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将</a:t>
            </a:r>
            <a:r>
              <a:rPr lang="en-US" altLang="zh-CN" dirty="0" smtClean="0"/>
              <a:t>halfedge</a:t>
            </a:r>
            <a:r>
              <a:rPr lang="zh-CN" altLang="en-US" dirty="0" smtClean="0"/>
              <a:t>存入半边集合</a:t>
            </a:r>
            <a:r>
              <a:rPr lang="en-US" altLang="zh-CN" dirty="0" smtClean="0"/>
              <a:t>HEH</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记录点</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v</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当前是否已引用半边</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USEDV</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9" name="TextBox 38"/>
          <p:cNvSpPr txBox="1"/>
          <p:nvPr/>
        </p:nvSpPr>
        <p:spPr>
          <a:xfrm>
            <a:off x="7617070" y="2413612"/>
            <a:ext cx="37807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v0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0" name="TextBox 39"/>
          <p:cNvSpPr txBox="1"/>
          <p:nvPr/>
        </p:nvSpPr>
        <p:spPr>
          <a:xfrm>
            <a:off x="9596803" y="2403478"/>
            <a:ext cx="37807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v1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42" name="曲线连接符 41"/>
          <p:cNvCxnSpPr/>
          <p:nvPr/>
        </p:nvCxnSpPr>
        <p:spPr>
          <a:xfrm flipV="1">
            <a:off x="2070586" y="4340437"/>
            <a:ext cx="747346" cy="718040"/>
          </a:xfrm>
          <a:prstGeom prst="curvedConnector3">
            <a:avLst>
              <a:gd name="adj1" fmla="val 159412"/>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797082651"/>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添加面</a:t>
            </a:r>
            <a:endParaRPr lang="zh-CN" altLang="en-US" dirty="0"/>
          </a:p>
        </p:txBody>
      </p:sp>
      <p:sp>
        <p:nvSpPr>
          <p:cNvPr id="4" name="TextBox 3"/>
          <p:cNvSpPr txBox="1"/>
          <p:nvPr/>
        </p:nvSpPr>
        <p:spPr>
          <a:xfrm>
            <a:off x="606669" y="1635369"/>
            <a:ext cx="3938954"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342900" marR="0" indent="-342900" algn="l" defTabSz="914400" rtl="0" fontAlgn="auto" latinLnBrk="0" hangingPunct="0">
              <a:lnSpc>
                <a:spcPct val="100000"/>
              </a:lnSpc>
              <a:spcBef>
                <a:spcPts val="0"/>
              </a:spcBef>
              <a:spcAft>
                <a:spcPts val="0"/>
              </a:spcAft>
              <a:buClrTx/>
              <a:buSzTx/>
              <a:buFontTx/>
              <a:buAutoNum type="arabicPlain" startAt="3"/>
              <a:tabLst/>
            </a:pPr>
            <a:r>
              <a:rPr lang="en-US" altLang="zh-CN" dirty="0"/>
              <a:t>f</a:t>
            </a:r>
            <a:r>
              <a:rPr lang="en-US" altLang="zh-CN" dirty="0" smtClean="0"/>
              <a:t> = </a:t>
            </a: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new_face</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a:t>
            </a:r>
          </a:p>
          <a:p>
            <a:pPr marR="0" algn="l" defTabSz="914400" rtl="0" fontAlgn="auto" latinLnBrk="0" hangingPunct="0">
              <a:lnSpc>
                <a:spcPct val="100000"/>
              </a:lnSpc>
              <a:spcBef>
                <a:spcPts val="0"/>
              </a:spcBef>
              <a:spcAft>
                <a:spcPts val="0"/>
              </a:spcAft>
              <a:buClrTx/>
              <a:buSzTx/>
              <a:tabLst/>
            </a:pPr>
            <a:r>
              <a:rPr lang="en-US" altLang="zh-CN" dirty="0"/>
              <a:t> </a:t>
            </a:r>
            <a:r>
              <a:rPr lang="en-US" altLang="zh-CN" dirty="0" smtClean="0"/>
              <a:t>      </a:t>
            </a:r>
            <a:r>
              <a:rPr lang="zh-CN" altLang="en-US" dirty="0" smtClean="0"/>
              <a:t>此时</a:t>
            </a:r>
            <a:r>
              <a:rPr lang="en-US" altLang="zh-CN" dirty="0" smtClean="0"/>
              <a:t>f</a:t>
            </a:r>
            <a:r>
              <a:rPr lang="zh-CN" altLang="en-US" dirty="0" smtClean="0"/>
              <a:t>未被引用，不包含任何信息</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5" name="TextBox 4"/>
          <p:cNvSpPr txBox="1"/>
          <p:nvPr/>
        </p:nvSpPr>
        <p:spPr>
          <a:xfrm>
            <a:off x="606669" y="2883877"/>
            <a:ext cx="460716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4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遍历半边集合，连接半边与面</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 name="TextBox 5"/>
          <p:cNvSpPr txBox="1"/>
          <p:nvPr/>
        </p:nvSpPr>
        <p:spPr>
          <a:xfrm>
            <a:off x="997527" y="3574473"/>
            <a:ext cx="4364182"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若当前半边不存在：</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根据半边的两端点新建一条边；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        </a:t>
            </a:r>
            <a:r>
              <a:rPr lang="zh-CN" altLang="en-US" dirty="0" smtClean="0"/>
              <a:t>更新当前半边；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设置当前半边的面引用为</a:t>
            </a:r>
            <a:r>
              <a:rPr lang="en-US" altLang="zh-CN" dirty="0" smtClean="0"/>
              <a:t>f</a:t>
            </a:r>
            <a:r>
              <a:rPr lang="zh-CN" altLang="en-US" dirty="0" smtClean="0"/>
              <a: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7" name="TextBox 6"/>
          <p:cNvSpPr txBox="1"/>
          <p:nvPr/>
        </p:nvSpPr>
        <p:spPr>
          <a:xfrm>
            <a:off x="5952391" y="1740877"/>
            <a:ext cx="480939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5  </a:t>
            </a:r>
            <a:r>
              <a:rPr lang="zh-CN" altLang="en-US" dirty="0"/>
              <a:t>建立</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半边关系</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8" name="TextBox 7"/>
          <p:cNvSpPr txBox="1"/>
          <p:nvPr/>
        </p:nvSpPr>
        <p:spPr>
          <a:xfrm>
            <a:off x="5846884" y="2290491"/>
            <a:ext cx="6154616" cy="369331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遍历半边集合：</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         </a:t>
            </a:r>
            <a:r>
              <a:rPr lang="zh-CN" altLang="en-US" dirty="0" smtClean="0"/>
              <a:t>对于当前半边</a:t>
            </a:r>
            <a:r>
              <a:rPr lang="en-US" altLang="zh-CN" dirty="0" smtClean="0"/>
              <a:t>cur</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zh-CN" altLang="en-US" dirty="0" smtClean="0"/>
              <a:t>判断当前半边与下一条半边</a:t>
            </a:r>
            <a:r>
              <a:rPr lang="en-US" altLang="zh-CN" dirty="0" smtClean="0"/>
              <a:t>next</a:t>
            </a:r>
            <a:r>
              <a:rPr lang="zh-CN" altLang="en-US" dirty="0" smtClean="0"/>
              <a:t>是否为新添加：</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cur</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若下一条半边不存在，</a:t>
            </a:r>
            <a:r>
              <a:rPr lang="en-US" altLang="zh-CN" dirty="0" err="1" smtClean="0"/>
              <a:t>curIsNew</a:t>
            </a:r>
            <a:r>
              <a:rPr lang="en-US" altLang="zh-CN" dirty="0" smtClean="0"/>
              <a:t> = true</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否则，</a:t>
            </a:r>
            <a:r>
              <a:rPr lang="en-US" altLang="zh-CN" dirty="0" err="1" smtClean="0"/>
              <a:t>curIsNew</a:t>
            </a:r>
            <a:r>
              <a:rPr lang="en-US" altLang="zh-CN" dirty="0" smtClean="0"/>
              <a:t> = false</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next</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若上一条半边不存在，</a:t>
            </a:r>
            <a:r>
              <a:rPr lang="en-US" altLang="zh-CN" dirty="0" err="1" smtClean="0"/>
              <a:t>nextIsNew</a:t>
            </a:r>
            <a:r>
              <a:rPr lang="en-US" altLang="zh-CN" dirty="0" smtClean="0"/>
              <a:t> = true;</a:t>
            </a:r>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否则，</a:t>
            </a:r>
            <a:r>
              <a:rPr lang="en-US" altLang="zh-CN" dirty="0" err="1" smtClean="0"/>
              <a:t>nextIsNew</a:t>
            </a:r>
            <a:r>
              <a:rPr lang="en-US" altLang="zh-CN" dirty="0" smtClean="0"/>
              <a:t> = false;</a:t>
            </a:r>
          </a:p>
          <a:p>
            <a:pPr marL="0" marR="0" indent="0" algn="l" defTabSz="914400" rtl="0" fontAlgn="auto" latinLnBrk="0" hangingPunct="0">
              <a:lnSpc>
                <a:spcPct val="100000"/>
              </a:lnSpc>
              <a:spcBef>
                <a:spcPts val="0"/>
              </a:spcBef>
              <a:spcAft>
                <a:spcPts val="0"/>
              </a:spcAft>
              <a:buClrTx/>
              <a:buSzTx/>
              <a:buFontTx/>
              <a:buNone/>
              <a:tabLst/>
            </a:pPr>
            <a:endParaRPr lang="en-US" altLang="zh-CN" dirty="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根据</a:t>
            </a:r>
            <a:r>
              <a:rPr lang="en-US" altLang="zh-CN" dirty="0" err="1" smtClean="0"/>
              <a:t>curIsNew</a:t>
            </a:r>
            <a:r>
              <a:rPr lang="zh-CN" altLang="en-US" dirty="0" smtClean="0"/>
              <a:t>与</a:t>
            </a:r>
            <a:r>
              <a:rPr lang="en-US" altLang="zh-CN" dirty="0" err="1" smtClean="0"/>
              <a:t>nextIsNew</a:t>
            </a:r>
            <a:r>
              <a:rPr lang="zh-CN" altLang="en-US" dirty="0" smtClean="0"/>
              <a:t>建立半边关系：</a:t>
            </a:r>
            <a:endParaRPr lang="en-US" altLang="zh-CN" dirty="0"/>
          </a:p>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         </a:t>
            </a:r>
            <a:r>
              <a:rPr lang="zh-CN" altLang="en-US" dirty="0" smtClean="0"/>
              <a:t>共四种情况。</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372559541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添加面</a:t>
            </a:r>
            <a:endParaRPr lang="zh-CN" altLang="en-US" dirty="0"/>
          </a:p>
        </p:txBody>
      </p:sp>
      <p:sp>
        <p:nvSpPr>
          <p:cNvPr id="4" name="TextBox 3"/>
          <p:cNvSpPr txBox="1"/>
          <p:nvPr/>
        </p:nvSpPr>
        <p:spPr>
          <a:xfrm>
            <a:off x="545123" y="1705708"/>
            <a:ext cx="406204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情况一：</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cur</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为新添加，</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早已存在</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nvGrpSpPr>
          <p:cNvPr id="73" name="组合 72"/>
          <p:cNvGrpSpPr/>
          <p:nvPr/>
        </p:nvGrpSpPr>
        <p:grpSpPr>
          <a:xfrm>
            <a:off x="1182561" y="2486111"/>
            <a:ext cx="2479431" cy="2038293"/>
            <a:chOff x="545124" y="2521756"/>
            <a:chExt cx="2479431" cy="2038293"/>
          </a:xfrm>
        </p:grpSpPr>
        <p:sp>
          <p:nvSpPr>
            <p:cNvPr id="25" name="等腰三角形 24"/>
            <p:cNvSpPr/>
            <p:nvPr/>
          </p:nvSpPr>
          <p:spPr>
            <a:xfrm>
              <a:off x="1784840" y="2521756"/>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28" name="等腰三角形 27"/>
            <p:cNvSpPr/>
            <p:nvPr/>
          </p:nvSpPr>
          <p:spPr>
            <a:xfrm rot="10800000">
              <a:off x="1784839" y="3548933"/>
              <a:ext cx="1239715" cy="1011115"/>
            </a:xfrm>
            <a:prstGeom prst="triangle">
              <a:avLst>
                <a:gd name="adj" fmla="val 51419"/>
              </a:avLst>
            </a:prstGeom>
            <a:ln w="25400">
              <a:solidFill>
                <a:schemeClr val="accent6">
                  <a:lumMod val="50000"/>
                </a:schemeClr>
              </a:solidFill>
              <a:miter lim="400000"/>
            </a:ln>
          </p:spPr>
          <p:txBody>
            <a:bodyPr lIns="45719" rIns="45719" rtlCol="0" anchor="ctr"/>
            <a:lstStyle/>
            <a:p>
              <a:pPr algn="ctr"/>
              <a:endParaRPr lang="zh-CN" altLang="en-US"/>
            </a:p>
          </p:txBody>
        </p:sp>
        <p:sp>
          <p:nvSpPr>
            <p:cNvPr id="29" name="等腰三角形 28"/>
            <p:cNvSpPr/>
            <p:nvPr/>
          </p:nvSpPr>
          <p:spPr>
            <a:xfrm rot="10800000">
              <a:off x="1164982" y="2526096"/>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30" name="等腰三角形 29"/>
            <p:cNvSpPr/>
            <p:nvPr/>
          </p:nvSpPr>
          <p:spPr>
            <a:xfrm>
              <a:off x="1164982" y="3548934"/>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31" name="等腰三角形 30"/>
            <p:cNvSpPr/>
            <p:nvPr/>
          </p:nvSpPr>
          <p:spPr>
            <a:xfrm>
              <a:off x="545124" y="2521756"/>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cxnSp>
          <p:nvCxnSpPr>
            <p:cNvPr id="34" name="直接箭头连接符 33"/>
            <p:cNvCxnSpPr/>
            <p:nvPr/>
          </p:nvCxnSpPr>
          <p:spPr>
            <a:xfrm flipV="1">
              <a:off x="694592" y="3455377"/>
              <a:ext cx="896816" cy="8792"/>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6" name="直接箭头连接符 35"/>
            <p:cNvCxnSpPr/>
            <p:nvPr/>
          </p:nvCxnSpPr>
          <p:spPr>
            <a:xfrm flipH="1" flipV="1">
              <a:off x="1164981" y="2655277"/>
              <a:ext cx="426427" cy="712177"/>
            </a:xfrm>
            <a:prstGeom prst="straightConnector1">
              <a:avLst/>
            </a:prstGeom>
            <a:noFill/>
            <a:ln w="25400" cap="flat">
              <a:solidFill>
                <a:srgbClr val="7030A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2" name="直接箭头连接符 41"/>
            <p:cNvCxnSpPr/>
            <p:nvPr/>
          </p:nvCxnSpPr>
          <p:spPr>
            <a:xfrm flipH="1">
              <a:off x="624252" y="3604847"/>
              <a:ext cx="984738" cy="8793"/>
            </a:xfrm>
            <a:prstGeom prst="straightConnector1">
              <a:avLst/>
            </a:prstGeom>
            <a:noFill/>
            <a:ln w="25400" cap="flat">
              <a:solidFill>
                <a:schemeClr val="accent5"/>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4" name="直接箭头连接符 43"/>
            <p:cNvCxnSpPr/>
            <p:nvPr/>
          </p:nvCxnSpPr>
          <p:spPr>
            <a:xfrm flipV="1">
              <a:off x="1164982" y="3701562"/>
              <a:ext cx="444008" cy="703384"/>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45" name="椭圆 44"/>
            <p:cNvSpPr/>
            <p:nvPr/>
          </p:nvSpPr>
          <p:spPr>
            <a:xfrm>
              <a:off x="1710103" y="3469803"/>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sp>
          <p:nvSpPr>
            <p:cNvPr id="46" name="TextBox 45"/>
            <p:cNvSpPr txBox="1"/>
            <p:nvPr/>
          </p:nvSpPr>
          <p:spPr>
            <a:xfrm>
              <a:off x="747345" y="3163541"/>
              <a:ext cx="492369"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cur</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8" name="TextBox 47"/>
            <p:cNvSpPr txBox="1"/>
            <p:nvPr/>
          </p:nvSpPr>
          <p:spPr>
            <a:xfrm>
              <a:off x="914395" y="2785445"/>
              <a:ext cx="56270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9" name="TextBox 48"/>
            <p:cNvSpPr txBox="1"/>
            <p:nvPr/>
          </p:nvSpPr>
          <p:spPr>
            <a:xfrm>
              <a:off x="611062" y="3909447"/>
              <a:ext cx="1151795"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err="1" smtClean="0">
                  <a:ln>
                    <a:noFill/>
                  </a:ln>
                  <a:solidFill>
                    <a:srgbClr val="000000"/>
                  </a:solidFill>
                  <a:effectLst/>
                  <a:uFillTx/>
                  <a:latin typeface="+mn-lt"/>
                  <a:ea typeface="+mn-ea"/>
                  <a:cs typeface="+mn-cs"/>
                  <a:sym typeface="Arial"/>
                </a:rPr>
                <a:t>prev_cur</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50" name="TextBox 49"/>
            <p:cNvSpPr txBox="1"/>
            <p:nvPr/>
          </p:nvSpPr>
          <p:spPr>
            <a:xfrm>
              <a:off x="685799" y="3521322"/>
              <a:ext cx="94077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opposite</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sp>
        <p:nvSpPr>
          <p:cNvPr id="51" name="TextBox 50"/>
          <p:cNvSpPr txBox="1"/>
          <p:nvPr/>
        </p:nvSpPr>
        <p:spPr>
          <a:xfrm>
            <a:off x="1402360" y="4888521"/>
            <a:ext cx="2453053"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建立半边关系：</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prev_cur</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opposite</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52" name="TextBox 51"/>
          <p:cNvSpPr txBox="1"/>
          <p:nvPr/>
        </p:nvSpPr>
        <p:spPr>
          <a:xfrm>
            <a:off x="5926015" y="1705708"/>
            <a:ext cx="3877408"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a:t>情况</a:t>
            </a:r>
            <a:r>
              <a:rPr lang="zh-CN" altLang="en-US" dirty="0" smtClean="0"/>
              <a:t>二：</a:t>
            </a:r>
            <a:r>
              <a:rPr lang="en-US" altLang="zh-CN" dirty="0" smtClean="0"/>
              <a:t>cur</a:t>
            </a:r>
            <a:r>
              <a:rPr lang="zh-CN" altLang="en-US" dirty="0" smtClean="0"/>
              <a:t>早已存在，</a:t>
            </a:r>
            <a:r>
              <a:rPr lang="en-US" altLang="zh-CN" dirty="0" smtClean="0"/>
              <a:t>next</a:t>
            </a:r>
            <a:r>
              <a:rPr lang="zh-CN" altLang="en-US" dirty="0" smtClean="0"/>
              <a:t>为新添加</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nvGrpSpPr>
          <p:cNvPr id="74" name="组合 73"/>
          <p:cNvGrpSpPr/>
          <p:nvPr/>
        </p:nvGrpSpPr>
        <p:grpSpPr>
          <a:xfrm>
            <a:off x="6818432" y="2494144"/>
            <a:ext cx="2525589" cy="2038293"/>
            <a:chOff x="6818432" y="2494144"/>
            <a:chExt cx="2525589" cy="2038293"/>
          </a:xfrm>
        </p:grpSpPr>
        <p:sp>
          <p:nvSpPr>
            <p:cNvPr id="53" name="等腰三角形 52"/>
            <p:cNvSpPr/>
            <p:nvPr/>
          </p:nvSpPr>
          <p:spPr>
            <a:xfrm>
              <a:off x="8058149" y="2494144"/>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54" name="等腰三角形 53"/>
            <p:cNvSpPr/>
            <p:nvPr/>
          </p:nvSpPr>
          <p:spPr>
            <a:xfrm rot="10800000">
              <a:off x="8058148" y="3521321"/>
              <a:ext cx="1239715" cy="1011115"/>
            </a:xfrm>
            <a:prstGeom prst="triangle">
              <a:avLst>
                <a:gd name="adj" fmla="val 51419"/>
              </a:avLst>
            </a:prstGeom>
            <a:ln w="25400">
              <a:solidFill>
                <a:schemeClr val="accent6">
                  <a:lumMod val="50000"/>
                </a:schemeClr>
              </a:solidFill>
              <a:miter lim="400000"/>
            </a:ln>
          </p:spPr>
          <p:txBody>
            <a:bodyPr lIns="45719" rIns="45719" rtlCol="0" anchor="ctr"/>
            <a:lstStyle/>
            <a:p>
              <a:pPr algn="ctr"/>
              <a:endParaRPr lang="zh-CN" altLang="en-US"/>
            </a:p>
          </p:txBody>
        </p:sp>
        <p:sp>
          <p:nvSpPr>
            <p:cNvPr id="56" name="等腰三角形 55"/>
            <p:cNvSpPr/>
            <p:nvPr/>
          </p:nvSpPr>
          <p:spPr>
            <a:xfrm>
              <a:off x="7438291" y="3521322"/>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57" name="等腰三角形 56"/>
            <p:cNvSpPr/>
            <p:nvPr/>
          </p:nvSpPr>
          <p:spPr>
            <a:xfrm>
              <a:off x="6818433" y="2494144"/>
              <a:ext cx="1239715" cy="1011115"/>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58" name="等腰三角形 57"/>
            <p:cNvSpPr/>
            <p:nvPr/>
          </p:nvSpPr>
          <p:spPr>
            <a:xfrm rot="10800000">
              <a:off x="6818432" y="3521321"/>
              <a:ext cx="1239715" cy="1011115"/>
            </a:xfrm>
            <a:prstGeom prst="triangle">
              <a:avLst>
                <a:gd name="adj" fmla="val 51419"/>
              </a:avLst>
            </a:prstGeom>
            <a:ln w="25400">
              <a:solidFill>
                <a:schemeClr val="accent6">
                  <a:lumMod val="50000"/>
                </a:schemeClr>
              </a:solidFill>
              <a:miter lim="400000"/>
            </a:ln>
          </p:spPr>
          <p:txBody>
            <a:bodyPr lIns="45719" rIns="45719" rtlCol="0" anchor="ctr"/>
            <a:lstStyle/>
            <a:p>
              <a:pPr algn="ctr"/>
              <a:endParaRPr lang="zh-CN" altLang="en-US"/>
            </a:p>
          </p:txBody>
        </p:sp>
        <p:sp>
          <p:nvSpPr>
            <p:cNvPr id="59" name="椭圆 58"/>
            <p:cNvSpPr/>
            <p:nvPr/>
          </p:nvSpPr>
          <p:spPr>
            <a:xfrm>
              <a:off x="7983412" y="3426128"/>
              <a:ext cx="149469" cy="158261"/>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61" name="直接箭头连接符 60"/>
            <p:cNvCxnSpPr/>
            <p:nvPr/>
          </p:nvCxnSpPr>
          <p:spPr>
            <a:xfrm>
              <a:off x="6945923" y="3426128"/>
              <a:ext cx="918796"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3" name="直接箭头连接符 62"/>
            <p:cNvCxnSpPr/>
            <p:nvPr/>
          </p:nvCxnSpPr>
          <p:spPr>
            <a:xfrm flipH="1" flipV="1">
              <a:off x="7405321" y="2655277"/>
              <a:ext cx="459398" cy="692929"/>
            </a:xfrm>
            <a:prstGeom prst="straightConnector1">
              <a:avLst/>
            </a:prstGeom>
            <a:noFill/>
            <a:ln w="25400" cap="flat">
              <a:solidFill>
                <a:srgbClr val="7030A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5" name="直接箭头连接符 64"/>
            <p:cNvCxnSpPr/>
            <p:nvPr/>
          </p:nvCxnSpPr>
          <p:spPr>
            <a:xfrm>
              <a:off x="7552592" y="2534888"/>
              <a:ext cx="505554" cy="813318"/>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7" name="直接箭头连接符 66"/>
            <p:cNvCxnSpPr/>
            <p:nvPr/>
          </p:nvCxnSpPr>
          <p:spPr>
            <a:xfrm flipV="1">
              <a:off x="8115297" y="2514597"/>
              <a:ext cx="465996" cy="745656"/>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68" name="TextBox 67"/>
            <p:cNvSpPr txBox="1"/>
            <p:nvPr/>
          </p:nvSpPr>
          <p:spPr>
            <a:xfrm>
              <a:off x="7069016" y="3135928"/>
              <a:ext cx="48357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cur</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9" name="TextBox 68"/>
            <p:cNvSpPr txBox="1"/>
            <p:nvPr/>
          </p:nvSpPr>
          <p:spPr>
            <a:xfrm>
              <a:off x="7159135" y="2776627"/>
              <a:ext cx="558311"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next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70" name="TextBox 69"/>
            <p:cNvSpPr txBox="1"/>
            <p:nvPr/>
          </p:nvSpPr>
          <p:spPr>
            <a:xfrm>
              <a:off x="8348295" y="2817076"/>
              <a:ext cx="99572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n</a:t>
              </a:r>
              <a:r>
                <a:rPr lang="en-US" altLang="zh-CN" dirty="0" smtClean="0"/>
                <a:t>ext_cur</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71" name="TextBox 70"/>
            <p:cNvSpPr txBox="1"/>
            <p:nvPr/>
          </p:nvSpPr>
          <p:spPr>
            <a:xfrm>
              <a:off x="7541603" y="2539177"/>
              <a:ext cx="95396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opposite</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grpSp>
      <p:sp>
        <p:nvSpPr>
          <p:cNvPr id="72" name="TextBox 71"/>
          <p:cNvSpPr txBox="1"/>
          <p:nvPr/>
        </p:nvSpPr>
        <p:spPr>
          <a:xfrm>
            <a:off x="7159135" y="4888522"/>
            <a:ext cx="2470638"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建立半边关系：</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opposite,</a:t>
            </a:r>
            <a:r>
              <a:rPr kumimoji="0" lang="en-US" altLang="zh-CN" sz="1800" b="0" i="0" u="none" strike="noStrike" cap="none" spc="0" normalizeH="0" dirty="0" smtClean="0">
                <a:ln>
                  <a:noFill/>
                </a:ln>
                <a:solidFill>
                  <a:srgbClr val="000000"/>
                </a:solidFill>
                <a:effectLst/>
                <a:uFillTx/>
                <a:latin typeface="+mn-lt"/>
                <a:ea typeface="+mn-ea"/>
                <a:cs typeface="+mn-cs"/>
                <a:sym typeface="Arial"/>
              </a:rPr>
              <a:t> next_cur</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28902665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p:cNvSpPr>
            <a:spLocks noGrp="1"/>
          </p:cNvSpPr>
          <p:nvPr>
            <p:ph type="body" sz="quarter" idx="14"/>
          </p:nvPr>
        </p:nvSpPr>
        <p:spPr/>
        <p:txBody>
          <a:bodyPr>
            <a:normAutofit lnSpcReduction="10000"/>
          </a:bodyPr>
          <a:lstStyle/>
          <a:p>
            <a:r>
              <a:rPr lang="zh-CN" altLang="en-US" dirty="0" smtClean="0"/>
              <a:t>添加面</a:t>
            </a:r>
            <a:endParaRPr lang="zh-CN" altLang="en-US" dirty="0"/>
          </a:p>
        </p:txBody>
      </p:sp>
      <p:sp>
        <p:nvSpPr>
          <p:cNvPr id="4" name="TextBox 3"/>
          <p:cNvSpPr txBox="1"/>
          <p:nvPr/>
        </p:nvSpPr>
        <p:spPr>
          <a:xfrm>
            <a:off x="597877" y="1784838"/>
            <a:ext cx="425547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情况三：</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cur</a:t>
            </a:r>
            <a:r>
              <a:rPr lang="zh-CN" altLang="en-US" dirty="0" smtClean="0"/>
              <a:t>、</a:t>
            </a:r>
            <a:r>
              <a:rPr lang="en-US" altLang="zh-CN" dirty="0" smtClean="0"/>
              <a:t>next</a:t>
            </a:r>
            <a:r>
              <a:rPr lang="zh-CN" altLang="en-US" dirty="0" smtClean="0"/>
              <a:t>都为新添加</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9" name="TextBox 18"/>
          <p:cNvSpPr txBox="1"/>
          <p:nvPr/>
        </p:nvSpPr>
        <p:spPr>
          <a:xfrm>
            <a:off x="5609491" y="1784838"/>
            <a:ext cx="5908431" cy="286232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若</a:t>
            </a:r>
            <a:r>
              <a:rPr lang="en-US" altLang="zh-CN" smtClean="0"/>
              <a:t>USEDV[v</a:t>
            </a:r>
            <a:r>
              <a:rPr lang="en-US" altLang="zh-CN" dirty="0" smtClean="0"/>
              <a:t>]</a:t>
            </a:r>
            <a:r>
              <a:rPr lang="zh-CN" altLang="en-US" dirty="0" smtClean="0"/>
              <a:t>为</a:t>
            </a:r>
            <a:r>
              <a:rPr lang="en-US" altLang="zh-CN" dirty="0" smtClean="0"/>
              <a:t>true</a:t>
            </a:r>
            <a:r>
              <a:rPr lang="zh-CN" altLang="en-US" dirty="0" smtClean="0"/>
              <a:t>，即原始图中点</a:t>
            </a:r>
            <a:r>
              <a:rPr lang="en-US" altLang="zh-CN" dirty="0" smtClean="0"/>
              <a:t>v</a:t>
            </a:r>
            <a:r>
              <a:rPr lang="zh-CN" altLang="en-US" dirty="0" smtClean="0"/>
              <a:t>已存在</a:t>
            </a:r>
            <a:r>
              <a:rPr lang="en-US" altLang="zh-CN" dirty="0" smtClean="0"/>
              <a:t>halfedge</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 </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说明</a:t>
            </a:r>
            <a:r>
              <a:rPr lang="en-US" altLang="zh-CN" dirty="0" smtClean="0"/>
              <a:t>halfedge</a:t>
            </a:r>
            <a:r>
              <a:rPr lang="zh-CN" altLang="en-US" dirty="0" smtClean="0"/>
              <a:t>为边界边（黄色半边）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添加的面在</a:t>
            </a:r>
            <a:r>
              <a:rPr lang="en-US" altLang="zh-CN" dirty="0" err="1" smtClean="0"/>
              <a:t>prev_halfedge</a:t>
            </a:r>
            <a:r>
              <a:rPr lang="zh-CN" altLang="en-US" dirty="0" smtClean="0"/>
              <a:t>与</a:t>
            </a:r>
            <a:r>
              <a:rPr lang="en-US" altLang="zh-CN" dirty="0" smtClean="0"/>
              <a:t>halfedge</a:t>
            </a:r>
            <a:r>
              <a:rPr lang="zh-CN" altLang="en-US" dirty="0" smtClean="0"/>
              <a:t>之间</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建立半边关系</a:t>
            </a:r>
            <a:endParaRPr lang="en-US" altLang="zh-CN" dirty="0"/>
          </a:p>
          <a:p>
            <a:pPr marL="0" marR="0" indent="0" algn="l" defTabSz="914400" rtl="0" fontAlgn="auto" latinLnBrk="0" hangingPunct="0">
              <a:lnSpc>
                <a:spcPct val="100000"/>
              </a:lnSpc>
              <a:spcBef>
                <a:spcPts val="0"/>
              </a:spcBef>
              <a:spcAft>
                <a:spcPts val="0"/>
              </a:spcAft>
              <a:buClrTx/>
              <a:buSzTx/>
              <a:buFontTx/>
              <a:buNone/>
              <a:tabLst/>
            </a:pPr>
            <a:r>
              <a:rPr lang="en-US" altLang="zh-CN" dirty="0" smtClean="0"/>
              <a:t>         </a:t>
            </a:r>
            <a:r>
              <a:rPr lang="zh-CN" altLang="en-US" dirty="0" smtClean="0"/>
              <a:t>（</a:t>
            </a:r>
            <a:r>
              <a:rPr lang="en-US" altLang="zh-CN" dirty="0" err="1" smtClean="0"/>
              <a:t>prev_halfedge</a:t>
            </a:r>
            <a:r>
              <a:rPr lang="zh-CN" altLang="en-US" dirty="0" smtClean="0"/>
              <a:t>， </a:t>
            </a:r>
            <a:r>
              <a:rPr lang="en-US" altLang="zh-CN" dirty="0" smtClean="0"/>
              <a:t>opposite_cur</a:t>
            </a:r>
            <a:r>
              <a:rPr lang="zh-CN" altLang="en-US" dirty="0" smtClean="0"/>
              <a:t>）</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         </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opposite_next</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halfedge</a:t>
            </a:r>
            <a:r>
              <a:rPr kumimoji="0" lang="zh-CN" altLang="en-US" sz="1800" b="0" i="0" u="none" strike="noStrike" cap="none" spc="0" normalizeH="0" baseline="0" dirty="0" smtClean="0">
                <a:ln>
                  <a:noFill/>
                </a:ln>
                <a:solidFill>
                  <a:srgbClr val="000000"/>
                </a:solidFill>
                <a:effectLst/>
                <a:uFillTx/>
                <a:latin typeface="+mn-lt"/>
                <a:ea typeface="+mn-ea"/>
                <a:cs typeface="+mn-cs"/>
                <a:sym typeface="Arial"/>
              </a:rPr>
              <a:t>）</a:t>
            </a:r>
            <a:endParaRPr kumimoji="0" lang="en-US" altLang="zh-CN" sz="1800" b="0" i="0" u="none" strike="noStrike" cap="none" spc="0" normalizeH="0" baseline="0" dirty="0" smtClean="0">
              <a:ln>
                <a:noFill/>
              </a:ln>
              <a:solidFill>
                <a:srgbClr val="000000"/>
              </a:solidFill>
              <a:effectLst/>
              <a:uFillTx/>
              <a:latin typeface="+mn-lt"/>
              <a:ea typeface="+mn-ea"/>
              <a:cs typeface="+mn-cs"/>
              <a:sym typeface="Arial"/>
            </a:endParaRPr>
          </a:p>
          <a:p>
            <a:pPr marL="0" marR="0" indent="0" algn="l" defTabSz="914400" rtl="0" fontAlgn="auto" latinLnBrk="0" hangingPunct="0">
              <a:lnSpc>
                <a:spcPct val="100000"/>
              </a:lnSpc>
              <a:spcBef>
                <a:spcPts val="0"/>
              </a:spcBef>
              <a:spcAft>
                <a:spcPts val="0"/>
              </a:spcAft>
              <a:buClrTx/>
              <a:buSzTx/>
              <a:buFontTx/>
              <a:buNone/>
              <a:tabLst/>
            </a:pPr>
            <a:endParaRPr lang="en-US" altLang="zh-CN" dirty="0"/>
          </a:p>
          <a:p>
            <a:pPr marL="0" marR="0" indent="0" algn="l" defTabSz="914400" rtl="0" fontAlgn="auto" latinLnBrk="0" hangingPunct="0">
              <a:lnSpc>
                <a:spcPct val="100000"/>
              </a:lnSpc>
              <a:spcBef>
                <a:spcPts val="0"/>
              </a:spcBef>
              <a:spcAft>
                <a:spcPts val="0"/>
              </a:spcAft>
              <a:buClrTx/>
              <a:buSzTx/>
              <a:buFontTx/>
              <a:buNone/>
              <a:tabLst/>
            </a:pPr>
            <a:r>
              <a:rPr lang="zh-CN" altLang="en-US" dirty="0" smtClean="0"/>
              <a:t>若</a:t>
            </a:r>
            <a:r>
              <a:rPr lang="en-US" altLang="zh-CN" dirty="0" smtClean="0"/>
              <a:t>UESD[v]</a:t>
            </a:r>
            <a:r>
              <a:rPr lang="zh-CN" altLang="en-US" dirty="0" smtClean="0"/>
              <a:t>为</a:t>
            </a:r>
            <a:r>
              <a:rPr lang="en-US" altLang="zh-CN" dirty="0" smtClean="0"/>
              <a:t>false</a:t>
            </a:r>
            <a:r>
              <a:rPr lang="zh-CN" altLang="en-US" dirty="0" smtClean="0"/>
              <a:t>，即原始图中点</a:t>
            </a:r>
            <a:r>
              <a:rPr lang="en-US" altLang="zh-CN" dirty="0" smtClean="0"/>
              <a:t>v</a:t>
            </a:r>
            <a:r>
              <a:rPr lang="zh-CN" altLang="en-US" dirty="0" smtClean="0"/>
              <a:t>为游离点：</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建立半边关系</a:t>
            </a:r>
            <a:endParaRPr lang="en-US" altLang="zh-CN" dirty="0" smtClean="0"/>
          </a:p>
          <a:p>
            <a:pPr marL="0" marR="0" indent="0" algn="l" defTabSz="914400" rtl="0" fontAlgn="auto" latinLnBrk="0" hangingPunct="0">
              <a:lnSpc>
                <a:spcPct val="100000"/>
              </a:lnSpc>
              <a:spcBef>
                <a:spcPts val="0"/>
              </a:spcBef>
              <a:spcAft>
                <a:spcPts val="0"/>
              </a:spcAft>
              <a:buClrTx/>
              <a:buSzTx/>
              <a:buFontTx/>
              <a:buNone/>
              <a:tabLst/>
            </a:pPr>
            <a:r>
              <a:rPr lang="en-US" altLang="zh-CN" dirty="0"/>
              <a:t> </a:t>
            </a:r>
            <a:r>
              <a:rPr lang="en-US" altLang="zh-CN" dirty="0" smtClean="0"/>
              <a:t>         </a:t>
            </a:r>
            <a:r>
              <a:rPr lang="zh-CN" altLang="en-US" dirty="0" smtClean="0"/>
              <a:t>（</a:t>
            </a:r>
            <a:r>
              <a:rPr lang="en-US" altLang="zh-CN" dirty="0" smtClean="0"/>
              <a:t>opposite_next</a:t>
            </a:r>
            <a:r>
              <a:rPr lang="zh-CN" altLang="en-US" dirty="0" smtClean="0"/>
              <a:t>，</a:t>
            </a:r>
            <a:r>
              <a:rPr lang="en-US" altLang="zh-CN" dirty="0" smtClean="0"/>
              <a:t>opposite_cur</a:t>
            </a:r>
            <a:r>
              <a:rPr lang="zh-CN" altLang="en-US" dirty="0" smtClean="0"/>
              <a:t>）</a:t>
            </a:r>
            <a:endParaRPr lang="en-US" altLang="zh-CN" dirty="0"/>
          </a:p>
        </p:txBody>
      </p:sp>
      <p:sp>
        <p:nvSpPr>
          <p:cNvPr id="5" name="等腰三角形 4"/>
          <p:cNvSpPr/>
          <p:nvPr/>
        </p:nvSpPr>
        <p:spPr>
          <a:xfrm>
            <a:off x="1926646" y="2547533"/>
            <a:ext cx="1397704" cy="1139972"/>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6" name="等腰三角形 5"/>
          <p:cNvSpPr/>
          <p:nvPr/>
        </p:nvSpPr>
        <p:spPr>
          <a:xfrm rot="10800000">
            <a:off x="1926644" y="3705614"/>
            <a:ext cx="1397704" cy="1139972"/>
          </a:xfrm>
          <a:prstGeom prst="triangle">
            <a:avLst>
              <a:gd name="adj" fmla="val 51419"/>
            </a:avLst>
          </a:prstGeom>
          <a:ln w="25400">
            <a:solidFill>
              <a:schemeClr val="accent6">
                <a:lumMod val="50000"/>
              </a:schemeClr>
            </a:solidFill>
            <a:miter lim="400000"/>
          </a:ln>
        </p:spPr>
        <p:txBody>
          <a:bodyPr lIns="45719" rIns="45719" rtlCol="0" anchor="ctr"/>
          <a:lstStyle/>
          <a:p>
            <a:pPr algn="ctr"/>
            <a:endParaRPr lang="zh-CN" altLang="en-US"/>
          </a:p>
        </p:txBody>
      </p:sp>
      <p:sp>
        <p:nvSpPr>
          <p:cNvPr id="8" name="等腰三角形 7"/>
          <p:cNvSpPr/>
          <p:nvPr/>
        </p:nvSpPr>
        <p:spPr>
          <a:xfrm>
            <a:off x="1227793" y="3705615"/>
            <a:ext cx="1397704" cy="1139972"/>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9" name="等腰三角形 8"/>
          <p:cNvSpPr/>
          <p:nvPr/>
        </p:nvSpPr>
        <p:spPr>
          <a:xfrm>
            <a:off x="528941" y="2547533"/>
            <a:ext cx="1397704" cy="1139972"/>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11" name="椭圆 10"/>
          <p:cNvSpPr/>
          <p:nvPr/>
        </p:nvSpPr>
        <p:spPr>
          <a:xfrm>
            <a:off x="1842383" y="3598290"/>
            <a:ext cx="168518" cy="178430"/>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13" name="直接箭头连接符 12"/>
          <p:cNvCxnSpPr/>
          <p:nvPr/>
        </p:nvCxnSpPr>
        <p:spPr>
          <a:xfrm>
            <a:off x="676610" y="3598290"/>
            <a:ext cx="1090407"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 name="直接箭头连接符 14"/>
          <p:cNvCxnSpPr/>
          <p:nvPr/>
        </p:nvCxnSpPr>
        <p:spPr>
          <a:xfrm flipH="1" flipV="1">
            <a:off x="1221813" y="2707983"/>
            <a:ext cx="455990" cy="763286"/>
          </a:xfrm>
          <a:prstGeom prst="straightConnector1">
            <a:avLst/>
          </a:prstGeom>
          <a:noFill/>
          <a:ln w="25400" cap="flat">
            <a:solidFill>
              <a:srgbClr val="7030A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6" name="TextBox 15"/>
          <p:cNvSpPr txBox="1"/>
          <p:nvPr/>
        </p:nvSpPr>
        <p:spPr>
          <a:xfrm>
            <a:off x="815385" y="3263070"/>
            <a:ext cx="569985" cy="4163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cur</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7" name="TextBox 16"/>
          <p:cNvSpPr txBox="1"/>
          <p:nvPr/>
        </p:nvSpPr>
        <p:spPr>
          <a:xfrm>
            <a:off x="964084" y="2911164"/>
            <a:ext cx="644332" cy="4163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18" name="TextBox 17"/>
          <p:cNvSpPr txBox="1"/>
          <p:nvPr/>
        </p:nvSpPr>
        <p:spPr>
          <a:xfrm>
            <a:off x="1868158" y="3743486"/>
            <a:ext cx="356861" cy="4163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en-US" altLang="zh-CN" dirty="0"/>
              <a:t>v</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21" name="直接箭头连接符 20"/>
          <p:cNvCxnSpPr/>
          <p:nvPr/>
        </p:nvCxnSpPr>
        <p:spPr>
          <a:xfrm flipV="1">
            <a:off x="1956383" y="2567358"/>
            <a:ext cx="534269" cy="923735"/>
          </a:xfrm>
          <a:prstGeom prst="straightConnector1">
            <a:avLst/>
          </a:prstGeom>
          <a:noFill/>
          <a:ln w="25400" cap="flat">
            <a:solidFill>
              <a:srgbClr val="FFC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3" name="直接箭头连接符 22"/>
          <p:cNvCxnSpPr/>
          <p:nvPr/>
        </p:nvCxnSpPr>
        <p:spPr>
          <a:xfrm>
            <a:off x="2113967" y="3598290"/>
            <a:ext cx="1040843" cy="0"/>
          </a:xfrm>
          <a:prstGeom prst="straightConnector1">
            <a:avLst/>
          </a:prstGeom>
          <a:noFill/>
          <a:ln w="25400" cap="flat">
            <a:solidFill>
              <a:schemeClr val="accent6">
                <a:lumMod val="50000"/>
              </a:schemeClr>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5" name="直接箭头连接符 24"/>
          <p:cNvCxnSpPr>
            <a:stCxn id="18" idx="0"/>
          </p:cNvCxnSpPr>
          <p:nvPr/>
        </p:nvCxnSpPr>
        <p:spPr>
          <a:xfrm>
            <a:off x="2046588" y="3743486"/>
            <a:ext cx="587800" cy="947057"/>
          </a:xfrm>
          <a:prstGeom prst="straightConnector1">
            <a:avLst/>
          </a:prstGeom>
          <a:noFill/>
          <a:ln w="25400" cap="flat">
            <a:solidFill>
              <a:schemeClr val="accent1"/>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1" name="直接箭头连接符 30"/>
          <p:cNvCxnSpPr/>
          <p:nvPr/>
        </p:nvCxnSpPr>
        <p:spPr>
          <a:xfrm flipH="1">
            <a:off x="1385370" y="3915567"/>
            <a:ext cx="501616" cy="884024"/>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5" name="直接箭头连接符 34"/>
          <p:cNvCxnSpPr/>
          <p:nvPr/>
        </p:nvCxnSpPr>
        <p:spPr>
          <a:xfrm flipV="1">
            <a:off x="1221813" y="3776720"/>
            <a:ext cx="545204" cy="913823"/>
          </a:xfrm>
          <a:prstGeom prst="straightConnector1">
            <a:avLst/>
          </a:prstGeom>
          <a:noFill/>
          <a:ln w="25400" cap="flat">
            <a:solidFill>
              <a:srgbClr val="00B05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36" name="TextBox 35"/>
          <p:cNvSpPr txBox="1"/>
          <p:nvPr/>
        </p:nvSpPr>
        <p:spPr>
          <a:xfrm>
            <a:off x="2085248" y="2925974"/>
            <a:ext cx="1080495" cy="4163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halfedge</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37" name="TextBox 36"/>
          <p:cNvSpPr txBox="1"/>
          <p:nvPr/>
        </p:nvSpPr>
        <p:spPr>
          <a:xfrm>
            <a:off x="201532" y="4159883"/>
            <a:ext cx="1525104" cy="4163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prev_halfdge</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39" name="直接箭头连接符 38"/>
          <p:cNvCxnSpPr/>
          <p:nvPr/>
        </p:nvCxnSpPr>
        <p:spPr>
          <a:xfrm flipH="1">
            <a:off x="528941" y="3776720"/>
            <a:ext cx="1079476"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41" name="直接箭头连接符 40"/>
          <p:cNvCxnSpPr/>
          <p:nvPr/>
        </p:nvCxnSpPr>
        <p:spPr>
          <a:xfrm>
            <a:off x="1385370" y="2567358"/>
            <a:ext cx="541276" cy="923735"/>
          </a:xfrm>
          <a:prstGeom prst="straightConnector1">
            <a:avLst/>
          </a:prstGeom>
          <a:noFill/>
          <a:ln w="25400" cap="flat">
            <a:solidFill>
              <a:srgbClr val="7030A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42" name="TextBox 41"/>
          <p:cNvSpPr txBox="1"/>
          <p:nvPr/>
        </p:nvSpPr>
        <p:spPr>
          <a:xfrm>
            <a:off x="375403" y="3732873"/>
            <a:ext cx="1600917" cy="4163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opposite_cur</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3" name="TextBox 42"/>
          <p:cNvSpPr txBox="1"/>
          <p:nvPr/>
        </p:nvSpPr>
        <p:spPr>
          <a:xfrm>
            <a:off x="1010701" y="2236063"/>
            <a:ext cx="1714914" cy="4163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opposite_next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6" name="等腰三角形 45"/>
          <p:cNvSpPr/>
          <p:nvPr/>
        </p:nvSpPr>
        <p:spPr>
          <a:xfrm>
            <a:off x="3003075" y="4693160"/>
            <a:ext cx="1802423" cy="1613542"/>
          </a:xfrm>
          <a:prstGeom prst="triangle">
            <a:avLst/>
          </a:prstGeom>
          <a:ln w="25400">
            <a:solidFill>
              <a:schemeClr val="accent6">
                <a:lumMod val="50000"/>
              </a:schemeClr>
            </a:solidFill>
            <a:miter lim="400000"/>
          </a:ln>
        </p:spPr>
        <p:txBody>
          <a:bodyPr lIns="45719" rIns="45719" rtlCol="0" anchor="ctr"/>
          <a:lstStyle/>
          <a:p>
            <a:pPr algn="ctr"/>
            <a:endParaRPr lang="zh-CN" altLang="en-US"/>
          </a:p>
        </p:txBody>
      </p:sp>
      <p:sp>
        <p:nvSpPr>
          <p:cNvPr id="47" name="椭圆 46"/>
          <p:cNvSpPr/>
          <p:nvPr/>
        </p:nvSpPr>
        <p:spPr>
          <a:xfrm>
            <a:off x="4721239" y="6217487"/>
            <a:ext cx="168518" cy="178430"/>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p>
        </p:txBody>
      </p:sp>
      <p:cxnSp>
        <p:nvCxnSpPr>
          <p:cNvPr id="51" name="直接箭头连接符 50"/>
          <p:cNvCxnSpPr/>
          <p:nvPr/>
        </p:nvCxnSpPr>
        <p:spPr>
          <a:xfrm>
            <a:off x="3148159" y="6199903"/>
            <a:ext cx="1555496"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3" name="直接箭头连接符 52"/>
          <p:cNvCxnSpPr/>
          <p:nvPr/>
        </p:nvCxnSpPr>
        <p:spPr>
          <a:xfrm flipH="1" flipV="1">
            <a:off x="3877910" y="4845587"/>
            <a:ext cx="720468" cy="1282651"/>
          </a:xfrm>
          <a:prstGeom prst="straightConnector1">
            <a:avLst/>
          </a:prstGeom>
          <a:noFill/>
          <a:ln w="25400" cap="flat">
            <a:solidFill>
              <a:srgbClr val="7030A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5" name="直接箭头连接符 54"/>
          <p:cNvCxnSpPr/>
          <p:nvPr/>
        </p:nvCxnSpPr>
        <p:spPr>
          <a:xfrm flipH="1">
            <a:off x="3073411" y="6395917"/>
            <a:ext cx="1595303" cy="0"/>
          </a:xfrm>
          <a:prstGeom prst="straightConnector1">
            <a:avLst/>
          </a:prstGeom>
          <a:noFill/>
          <a:ln w="25400" cap="flat">
            <a:solidFill>
              <a:srgbClr val="FF000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7" name="直接箭头连接符 56"/>
          <p:cNvCxnSpPr/>
          <p:nvPr/>
        </p:nvCxnSpPr>
        <p:spPr>
          <a:xfrm>
            <a:off x="4053254" y="4690543"/>
            <a:ext cx="800099" cy="1437695"/>
          </a:xfrm>
          <a:prstGeom prst="straightConnector1">
            <a:avLst/>
          </a:prstGeom>
          <a:noFill/>
          <a:ln w="25400" cap="flat">
            <a:solidFill>
              <a:srgbClr val="7030A0"/>
            </a:solidFill>
            <a:prstDash val="solid"/>
            <a:round/>
            <a:tailEnd type="arrow"/>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64" name="TextBox 63"/>
          <p:cNvSpPr txBox="1"/>
          <p:nvPr/>
        </p:nvSpPr>
        <p:spPr>
          <a:xfrm>
            <a:off x="3431446" y="5892117"/>
            <a:ext cx="43961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cur</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5" name="TextBox 64"/>
          <p:cNvSpPr txBox="1"/>
          <p:nvPr/>
        </p:nvSpPr>
        <p:spPr>
          <a:xfrm>
            <a:off x="3712798" y="5284663"/>
            <a:ext cx="624254"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next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6" name="TextBox 65"/>
          <p:cNvSpPr txBox="1"/>
          <p:nvPr/>
        </p:nvSpPr>
        <p:spPr>
          <a:xfrm>
            <a:off x="3261716" y="6326094"/>
            <a:ext cx="1459523"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opposite_cur</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67" name="TextBox 66"/>
          <p:cNvSpPr txBox="1"/>
          <p:nvPr/>
        </p:nvSpPr>
        <p:spPr>
          <a:xfrm>
            <a:off x="4337052" y="4994005"/>
            <a:ext cx="1811216"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smtClean="0">
                <a:ln>
                  <a:noFill/>
                </a:ln>
                <a:solidFill>
                  <a:srgbClr val="000000"/>
                </a:solidFill>
                <a:effectLst/>
                <a:uFillTx/>
                <a:latin typeface="+mn-lt"/>
                <a:ea typeface="+mn-ea"/>
                <a:cs typeface="+mn-cs"/>
                <a:sym typeface="Arial"/>
              </a:rPr>
              <a:t>opposite_next</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995200492"/>
      </p:ext>
    </p:extLst>
  </p:cSld>
  <p:clrMapOvr>
    <a:masterClrMapping/>
  </p:clrMapOvr>
  <p:transition spd="med"/>
</p:sld>
</file>

<file path=ppt/theme/theme1.xml><?xml version="1.0" encoding="utf-8"?>
<a:theme xmlns:a="http://schemas.openxmlformats.org/drawingml/2006/main" name="1_SIAT">
  <a:themeElements>
    <a:clrScheme name="自定义 1">
      <a:dk1>
        <a:srgbClr val="2B6890"/>
      </a:dk1>
      <a:lt1>
        <a:sysClr val="window" lastClr="FFFFFF"/>
      </a:lt1>
      <a:dk2>
        <a:srgbClr val="737572"/>
      </a:dk2>
      <a:lt2>
        <a:srgbClr val="FFFFFF"/>
      </a:lt2>
      <a:accent1>
        <a:srgbClr val="3A8BC1"/>
      </a:accent1>
      <a:accent2>
        <a:srgbClr val="445469"/>
      </a:accent2>
      <a:accent3>
        <a:srgbClr val="3A8BC1"/>
      </a:accent3>
      <a:accent4>
        <a:srgbClr val="445469"/>
      </a:accent4>
      <a:accent5>
        <a:srgbClr val="3A8BC1"/>
      </a:accent5>
      <a:accent6>
        <a:srgbClr val="445469"/>
      </a:accent6>
      <a:hlink>
        <a:srgbClr val="1E9272"/>
      </a:hlink>
      <a:folHlink>
        <a:srgbClr val="32FFBF"/>
      </a:folHlink>
    </a:clrScheme>
    <a:fontScheme name="自定义 1">
      <a:majorFont>
        <a:latin typeface="Calibri"/>
        <a:ea typeface="微软雅黑"/>
        <a:cs typeface=""/>
      </a:majorFont>
      <a:minorFont>
        <a:latin typeface="Calibri"/>
        <a:ea typeface="微软雅黑"/>
        <a:cs typeface=""/>
      </a:minorFont>
    </a:fontScheme>
    <a:fmtScheme name="SIA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25400">
          <a:solidFill>
            <a:srgbClr val="011C96"/>
          </a:solidFill>
          <a:miter lim="400000"/>
        </a:ln>
      </a:spPr>
      <a:bodyPr lIns="45719" rIns="45719"/>
      <a:lstStyle>
        <a:defPPr>
          <a:defRPr/>
        </a:defPPr>
      </a:lst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IAT">
  <a:themeElements>
    <a:clrScheme name="SIAT">
      <a:dk1>
        <a:srgbClr val="000000"/>
      </a:dk1>
      <a:lt1>
        <a:srgbClr val="FFFFFF"/>
      </a:lt1>
      <a:dk2>
        <a:srgbClr val="A7A7A7"/>
      </a:dk2>
      <a:lt2>
        <a:srgbClr val="535353"/>
      </a:lt2>
      <a:accent1>
        <a:srgbClr val="BBE0E3"/>
      </a:accent1>
      <a:accent2>
        <a:srgbClr val="333399"/>
      </a:accent2>
      <a:accent3>
        <a:srgbClr val="9BBB59"/>
      </a:accent3>
      <a:accent4>
        <a:srgbClr val="8064A2"/>
      </a:accent4>
      <a:accent5>
        <a:srgbClr val="4BACC6"/>
      </a:accent5>
      <a:accent6>
        <a:srgbClr val="F79646"/>
      </a:accent6>
      <a:hlink>
        <a:srgbClr val="0000FF"/>
      </a:hlink>
      <a:folHlink>
        <a:srgbClr val="FF00FF"/>
      </a:folHlink>
    </a:clrScheme>
    <a:fontScheme name="SIAT">
      <a:majorFont>
        <a:latin typeface="Helvetica"/>
        <a:ea typeface="Helvetica"/>
        <a:cs typeface="Helvetica"/>
      </a:majorFont>
      <a:minorFont>
        <a:latin typeface="Arial"/>
        <a:ea typeface="Arial"/>
        <a:cs typeface="Arial"/>
      </a:minorFont>
    </a:fontScheme>
    <a:fmtScheme name="SIA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1761</TotalTime>
  <Words>1645</Words>
  <Application>Microsoft Office PowerPoint</Application>
  <PresentationFormat>自定义</PresentationFormat>
  <Paragraphs>362</Paragraphs>
  <Slides>22</Slides>
  <Notes>0</Notes>
  <HiddenSlides>0</HiddenSlides>
  <MMClips>0</MMClips>
  <ScaleCrop>false</ScaleCrop>
  <HeadingPairs>
    <vt:vector size="4" baseType="variant">
      <vt:variant>
        <vt:lpstr>主题</vt:lpstr>
      </vt:variant>
      <vt:variant>
        <vt:i4>1</vt:i4>
      </vt:variant>
      <vt:variant>
        <vt:lpstr>幻灯片标题</vt:lpstr>
      </vt:variant>
      <vt:variant>
        <vt:i4>22</vt:i4>
      </vt:variant>
    </vt:vector>
  </HeadingPairs>
  <TitlesOfParts>
    <vt:vector size="23" baseType="lpstr">
      <vt:lpstr>1_SIAT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孙扬帆</dc:creator>
  <cp:lastModifiedBy>Administrator</cp:lastModifiedBy>
  <cp:revision>242</cp:revision>
  <dcterms:modified xsi:type="dcterms:W3CDTF">2018-07-31T07:56:43Z</dcterms:modified>
</cp:coreProperties>
</file>